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15" r:id="rId2"/>
  </p:sldMasterIdLst>
  <p:notesMasterIdLst>
    <p:notesMasterId r:id="rId37"/>
  </p:notesMasterIdLst>
  <p:sldIdLst>
    <p:sldId id="256" r:id="rId3"/>
    <p:sldId id="397" r:id="rId4"/>
    <p:sldId id="311" r:id="rId5"/>
    <p:sldId id="429" r:id="rId6"/>
    <p:sldId id="495" r:id="rId7"/>
    <p:sldId id="430" r:id="rId8"/>
    <p:sldId id="278" r:id="rId9"/>
    <p:sldId id="260" r:id="rId10"/>
    <p:sldId id="279" r:id="rId11"/>
    <p:sldId id="276" r:id="rId12"/>
    <p:sldId id="277" r:id="rId13"/>
    <p:sldId id="281" r:id="rId14"/>
    <p:sldId id="265" r:id="rId15"/>
    <p:sldId id="282" r:id="rId16"/>
    <p:sldId id="481" r:id="rId17"/>
    <p:sldId id="506" r:id="rId18"/>
    <p:sldId id="508" r:id="rId19"/>
    <p:sldId id="509" r:id="rId20"/>
    <p:sldId id="510" r:id="rId21"/>
    <p:sldId id="511" r:id="rId22"/>
    <p:sldId id="517" r:id="rId23"/>
    <p:sldId id="504" r:id="rId24"/>
    <p:sldId id="496" r:id="rId25"/>
    <p:sldId id="505" r:id="rId26"/>
    <p:sldId id="513" r:id="rId27"/>
    <p:sldId id="514" r:id="rId28"/>
    <p:sldId id="479" r:id="rId29"/>
    <p:sldId id="497" r:id="rId30"/>
    <p:sldId id="516" r:id="rId31"/>
    <p:sldId id="289" r:id="rId32"/>
    <p:sldId id="404" r:id="rId33"/>
    <p:sldId id="405" r:id="rId34"/>
    <p:sldId id="406" r:id="rId35"/>
    <p:sldId id="408"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Stueve" initials="JS" lastIdx="14" clrIdx="0">
    <p:extLst>
      <p:ext uri="{19B8F6BF-5375-455C-9EA6-DF929625EA0E}">
        <p15:presenceInfo xmlns:p15="http://schemas.microsoft.com/office/powerpoint/2012/main" userId="S::Jerry.Stueve@clarkcountynv.gov::f0dad589-195d-4ebc-aee7-01753d53db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54CC"/>
    <a:srgbClr val="19C3FF"/>
    <a:srgbClr val="57D3FF"/>
    <a:srgbClr val="BD92DE"/>
    <a:srgbClr val="000000"/>
    <a:srgbClr val="F1F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148" d="100"/>
          <a:sy n="148" d="100"/>
        </p:scale>
        <p:origin x="108" y="73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centnas3\DS-Public\DIRECTOR'S%20OFFICE\Performance%20Data\BEFAC%20(Update%20Monthly)\2022\10%20Oct%202022\Performance%20Data%20-%20Oct%202022.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centnas3\DS-Public\BEFAC\Performance%20Data\2022\07%20Jul%202022\Performance%20Data%20-%20Jul%202022.xls" TargetMode="External"/><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oleObject" Target="file:///\\ccentnas3\DS-Public\BEFAC\Performance%20Data\2022\07%20Jul%202022\Performance%20Data%20-%20Jul%20202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centnas3\DS-Public\BEFAC\Performance%20Data\2022\07%20Jul%202022\Performance%20Data%20-%20Jul%202022.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centnas3\DS-Public\DIRECTOR'S%20OFFICE\Performance%20Data\BEFAC%20(Update%20Monthly)\2022\10%20Oct%202022\Performance%20Data%20-%20Oct%20202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centnas3\DS-Public\DIRECTOR'S%20OFFICE\Performance%20Data\BEFAC%20(Update%20Monthly)\2022\10%20Oct%202022\Performance%20Data%20-%20Oct%20202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centnas3\DS-Public\DIRECTOR'S%20OFFICE\Performance%20Data\BEFAC%20(Update%20Monthly)\2022\10%20Oct%202022\Performance%20Data%20-%20Oct%20202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centnas3\DS-Public\DIRECTOR'S%20OFFICE\Performance%20Data\BEFAC%20(Update%20Monthly)\2022\10%20Oct%202022\Performance%20Data%20-%20Oct%202022.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centnas3\DS-Public\BEFAC\Performance%20Data\Inspections%20Monthly%20Stats\Bldg%20Insp%20Stats%20BEFAC.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centnas3\DS-Public\DIRECTOR'S%20OFFICE\Performance%20Data\BEFAC%20(Update%20Monthly)\2022\10%20Oct%202022\Performance%20Data%20-%20Oct%20202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centnas3\DS-Public\BEFAC\Performance%20Data\2022\07%20Jul%202022\Performance%20Data%20-%20Jul%20202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centnas3\DS-Public\BEFAC\Performance%20Data\2022\07%20Jul%202022\Performance%20Data%20-%20Jul%202022.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centnas3\DS-Public\BEFAC\Performance%20Data\2022\07%20Jul%202022\Performance%20Data%20-%20Jul%20202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Building - Permits Issued</a:t>
            </a:r>
          </a:p>
        </c:rich>
      </c:tx>
      <c:overlay val="0"/>
      <c:spPr>
        <a:noFill/>
        <a:ln w="25400">
          <a:noFill/>
        </a:ln>
      </c:spPr>
    </c:title>
    <c:autoTitleDeleted val="0"/>
    <c:plotArea>
      <c:layout>
        <c:manualLayout>
          <c:layoutTarget val="inner"/>
          <c:xMode val="edge"/>
          <c:yMode val="edge"/>
          <c:x val="8.1331522526879835E-2"/>
          <c:y val="5.0798071441817021E-2"/>
          <c:w val="0.88585518225733417"/>
          <c:h val="0.76428970901548499"/>
        </c:manualLayout>
      </c:layout>
      <c:lineChart>
        <c:grouping val="standard"/>
        <c:varyColors val="0"/>
        <c:ser>
          <c:idx val="1"/>
          <c:order val="0"/>
          <c:tx>
            <c:strRef>
              <c:f>'Bldg Permits Issued'!$A$5</c:f>
              <c:strCache>
                <c:ptCount val="1"/>
                <c:pt idx="0">
                  <c:v>FY18</c:v>
                </c:pt>
              </c:strCache>
            </c:strRef>
          </c:tx>
          <c:spPr>
            <a:ln w="28575" cap="rnd">
              <a:solidFill>
                <a:schemeClr val="accent2"/>
              </a:solidFill>
              <a:round/>
            </a:ln>
            <a:effectLst/>
          </c:spPr>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Issued'!$B$5:$M$5</c:f>
              <c:numCache>
                <c:formatCode>#,##0</c:formatCode>
                <c:ptCount val="12"/>
                <c:pt idx="0">
                  <c:v>4632</c:v>
                </c:pt>
                <c:pt idx="1">
                  <c:v>5239</c:v>
                </c:pt>
                <c:pt idx="2">
                  <c:v>4302</c:v>
                </c:pt>
                <c:pt idx="3">
                  <c:v>4646</c:v>
                </c:pt>
                <c:pt idx="4">
                  <c:v>4406</c:v>
                </c:pt>
                <c:pt idx="5">
                  <c:v>3866</c:v>
                </c:pt>
                <c:pt idx="6">
                  <c:v>4223</c:v>
                </c:pt>
                <c:pt idx="7">
                  <c:v>4058</c:v>
                </c:pt>
                <c:pt idx="8">
                  <c:v>4934</c:v>
                </c:pt>
                <c:pt idx="9">
                  <c:v>4781</c:v>
                </c:pt>
                <c:pt idx="10">
                  <c:v>5346</c:v>
                </c:pt>
                <c:pt idx="11">
                  <c:v>5047</c:v>
                </c:pt>
              </c:numCache>
            </c:numRef>
          </c:val>
          <c:smooth val="0"/>
          <c:extLst>
            <c:ext xmlns:c16="http://schemas.microsoft.com/office/drawing/2014/chart" uri="{C3380CC4-5D6E-409C-BE32-E72D297353CC}">
              <c16:uniqueId val="{00000000-88C6-477F-9C7E-85386FEE0498}"/>
            </c:ext>
          </c:extLst>
        </c:ser>
        <c:ser>
          <c:idx val="2"/>
          <c:order val="1"/>
          <c:tx>
            <c:strRef>
              <c:f>'Bldg Permits Issued'!$A$6</c:f>
              <c:strCache>
                <c:ptCount val="1"/>
                <c:pt idx="0">
                  <c:v>FY19</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Issued'!$B$6:$M$6</c:f>
              <c:numCache>
                <c:formatCode>#,##0</c:formatCode>
                <c:ptCount val="12"/>
                <c:pt idx="0">
                  <c:v>4946</c:v>
                </c:pt>
                <c:pt idx="1">
                  <c:v>5579</c:v>
                </c:pt>
                <c:pt idx="2">
                  <c:v>4177</c:v>
                </c:pt>
                <c:pt idx="3">
                  <c:v>5237</c:v>
                </c:pt>
                <c:pt idx="4">
                  <c:v>4486</c:v>
                </c:pt>
                <c:pt idx="5">
                  <c:v>3729</c:v>
                </c:pt>
                <c:pt idx="6">
                  <c:v>4424</c:v>
                </c:pt>
                <c:pt idx="7">
                  <c:v>4584</c:v>
                </c:pt>
                <c:pt idx="8">
                  <c:v>4657</c:v>
                </c:pt>
                <c:pt idx="9">
                  <c:v>5148</c:v>
                </c:pt>
                <c:pt idx="10">
                  <c:v>4926</c:v>
                </c:pt>
                <c:pt idx="11">
                  <c:v>4922</c:v>
                </c:pt>
              </c:numCache>
            </c:numRef>
          </c:val>
          <c:smooth val="0"/>
          <c:extLst>
            <c:ext xmlns:c16="http://schemas.microsoft.com/office/drawing/2014/chart" uri="{C3380CC4-5D6E-409C-BE32-E72D297353CC}">
              <c16:uniqueId val="{00000001-88C6-477F-9C7E-85386FEE0498}"/>
            </c:ext>
          </c:extLst>
        </c:ser>
        <c:ser>
          <c:idx val="3"/>
          <c:order val="2"/>
          <c:tx>
            <c:strRef>
              <c:f>'Bldg Permits Issued'!$A$7</c:f>
              <c:strCache>
                <c:ptCount val="1"/>
                <c:pt idx="0">
                  <c:v>FY20</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Issued'!$B$7:$M$7</c:f>
              <c:numCache>
                <c:formatCode>#,##0</c:formatCode>
                <c:ptCount val="12"/>
                <c:pt idx="0">
                  <c:v>5480</c:v>
                </c:pt>
                <c:pt idx="1">
                  <c:v>4570</c:v>
                </c:pt>
                <c:pt idx="2">
                  <c:v>3919</c:v>
                </c:pt>
                <c:pt idx="3">
                  <c:v>4704</c:v>
                </c:pt>
                <c:pt idx="4">
                  <c:v>3418</c:v>
                </c:pt>
                <c:pt idx="5">
                  <c:v>3714</c:v>
                </c:pt>
                <c:pt idx="6">
                  <c:v>4621</c:v>
                </c:pt>
                <c:pt idx="7">
                  <c:v>4088</c:v>
                </c:pt>
                <c:pt idx="8">
                  <c:v>3726</c:v>
                </c:pt>
                <c:pt idx="9">
                  <c:v>3308</c:v>
                </c:pt>
                <c:pt idx="10">
                  <c:v>3479</c:v>
                </c:pt>
                <c:pt idx="11">
                  <c:v>4678</c:v>
                </c:pt>
              </c:numCache>
            </c:numRef>
          </c:val>
          <c:smooth val="0"/>
          <c:extLst>
            <c:ext xmlns:c16="http://schemas.microsoft.com/office/drawing/2014/chart" uri="{C3380CC4-5D6E-409C-BE32-E72D297353CC}">
              <c16:uniqueId val="{00000002-88C6-477F-9C7E-85386FEE0498}"/>
            </c:ext>
          </c:extLst>
        </c:ser>
        <c:ser>
          <c:idx val="4"/>
          <c:order val="3"/>
          <c:tx>
            <c:strRef>
              <c:f>'Bldg Permits Issued'!$A$8</c:f>
              <c:strCache>
                <c:ptCount val="1"/>
                <c:pt idx="0">
                  <c:v>FY21</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Issued'!$B$8:$M$8</c:f>
              <c:numCache>
                <c:formatCode>#,##0</c:formatCode>
                <c:ptCount val="12"/>
                <c:pt idx="0">
                  <c:v>4718</c:v>
                </c:pt>
                <c:pt idx="1">
                  <c:v>4849</c:v>
                </c:pt>
                <c:pt idx="2">
                  <c:v>5179</c:v>
                </c:pt>
                <c:pt idx="3">
                  <c:v>4609</c:v>
                </c:pt>
                <c:pt idx="4">
                  <c:v>3924</c:v>
                </c:pt>
                <c:pt idx="5">
                  <c:v>5141</c:v>
                </c:pt>
                <c:pt idx="6">
                  <c:v>4777</c:v>
                </c:pt>
                <c:pt idx="7">
                  <c:v>4516</c:v>
                </c:pt>
                <c:pt idx="8">
                  <c:v>5168</c:v>
                </c:pt>
                <c:pt idx="9">
                  <c:v>5200</c:v>
                </c:pt>
                <c:pt idx="10">
                  <c:v>5211</c:v>
                </c:pt>
                <c:pt idx="11">
                  <c:v>5868</c:v>
                </c:pt>
              </c:numCache>
            </c:numRef>
          </c:val>
          <c:smooth val="0"/>
          <c:extLst>
            <c:ext xmlns:c16="http://schemas.microsoft.com/office/drawing/2014/chart" uri="{C3380CC4-5D6E-409C-BE32-E72D297353CC}">
              <c16:uniqueId val="{00000003-88C6-477F-9C7E-85386FEE0498}"/>
            </c:ext>
          </c:extLst>
        </c:ser>
        <c:ser>
          <c:idx val="5"/>
          <c:order val="4"/>
          <c:tx>
            <c:strRef>
              <c:f>'Bldg Permits Issued'!$A$9</c:f>
              <c:strCache>
                <c:ptCount val="1"/>
                <c:pt idx="0">
                  <c:v>FY22</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Issued'!$B$9:$M$9</c:f>
              <c:numCache>
                <c:formatCode>#,##0</c:formatCode>
                <c:ptCount val="12"/>
                <c:pt idx="0">
                  <c:v>5007</c:v>
                </c:pt>
                <c:pt idx="1">
                  <c:v>6187</c:v>
                </c:pt>
                <c:pt idx="2">
                  <c:v>4757</c:v>
                </c:pt>
                <c:pt idx="3">
                  <c:v>5068</c:v>
                </c:pt>
                <c:pt idx="4">
                  <c:v>4823</c:v>
                </c:pt>
                <c:pt idx="5">
                  <c:v>5063</c:v>
                </c:pt>
                <c:pt idx="6">
                  <c:v>5004</c:v>
                </c:pt>
                <c:pt idx="7">
                  <c:v>5075</c:v>
                </c:pt>
                <c:pt idx="8">
                  <c:v>5482</c:v>
                </c:pt>
                <c:pt idx="9">
                  <c:v>4739</c:v>
                </c:pt>
                <c:pt idx="10">
                  <c:v>5336</c:v>
                </c:pt>
                <c:pt idx="11">
                  <c:v>5776</c:v>
                </c:pt>
              </c:numCache>
            </c:numRef>
          </c:val>
          <c:smooth val="0"/>
          <c:extLst>
            <c:ext xmlns:c16="http://schemas.microsoft.com/office/drawing/2014/chart" uri="{C3380CC4-5D6E-409C-BE32-E72D297353CC}">
              <c16:uniqueId val="{00000004-88C6-477F-9C7E-85386FEE0498}"/>
            </c:ext>
          </c:extLst>
        </c:ser>
        <c:ser>
          <c:idx val="0"/>
          <c:order val="5"/>
          <c:tx>
            <c:strRef>
              <c:f>'Bldg Permits Issued'!$A$10</c:f>
              <c:strCache>
                <c:ptCount val="1"/>
                <c:pt idx="0">
                  <c:v>FY23</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Issued'!$B$10:$M$10</c:f>
              <c:numCache>
                <c:formatCode>#,##0</c:formatCode>
                <c:ptCount val="12"/>
                <c:pt idx="0">
                  <c:v>4724</c:v>
                </c:pt>
                <c:pt idx="1">
                  <c:v>5909</c:v>
                </c:pt>
                <c:pt idx="2">
                  <c:v>5055</c:v>
                </c:pt>
                <c:pt idx="3">
                  <c:v>4451</c:v>
                </c:pt>
              </c:numCache>
            </c:numRef>
          </c:val>
          <c:smooth val="0"/>
          <c:extLst>
            <c:ext xmlns:c16="http://schemas.microsoft.com/office/drawing/2014/chart" uri="{C3380CC4-5D6E-409C-BE32-E72D297353CC}">
              <c16:uniqueId val="{00000005-88C6-477F-9C7E-85386FEE0498}"/>
            </c:ext>
          </c:extLst>
        </c:ser>
        <c:dLbls>
          <c:showLegendKey val="0"/>
          <c:showVal val="0"/>
          <c:showCatName val="0"/>
          <c:showSerName val="0"/>
          <c:showPercent val="0"/>
          <c:showBubbleSize val="0"/>
        </c:dLbls>
        <c:marker val="1"/>
        <c:smooth val="0"/>
        <c:axId val="939920016"/>
        <c:axId val="1"/>
      </c:lineChart>
      <c:catAx>
        <c:axId val="93992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in val="2000"/>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939920016"/>
        <c:crosses val="autoZero"/>
        <c:crossBetween val="between"/>
      </c:valAx>
      <c:dTable>
        <c:showHorzBorder val="1"/>
        <c:showVertBorder val="1"/>
        <c:showOutline val="1"/>
        <c:showKeys val="1"/>
        <c:spPr>
          <a:noFill/>
          <a:ln w="9525" cap="flat" cmpd="sng" algn="ctr">
            <a:solidFill>
              <a:schemeClr val="bg1"/>
            </a:solidFill>
            <a:round/>
          </a:ln>
          <a:effectLst/>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legend>
      <c:legendPos val="r"/>
      <c:layout>
        <c:manualLayout>
          <c:xMode val="edge"/>
          <c:yMode val="edge"/>
          <c:x val="0.87731329616505394"/>
          <c:y val="0.56511319385374159"/>
          <c:w val="5.0472584022091094E-2"/>
          <c:h val="0.15689534348345202"/>
        </c:manualLayout>
      </c:layout>
      <c:overlay val="0"/>
      <c:txPr>
        <a:bodyPr/>
        <a:lstStyle/>
        <a:p>
          <a:pPr>
            <a:defRPr sz="59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tx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FY21</a:t>
            </a:r>
          </a:p>
        </c:rich>
      </c:tx>
      <c:layout>
        <c:manualLayout>
          <c:xMode val="edge"/>
          <c:yMode val="edge"/>
          <c:x val="0.4341671235650591"/>
          <c:y val="0.5450937150996229"/>
        </c:manualLayout>
      </c:layout>
      <c:overlay val="0"/>
      <c:spPr>
        <a:noFill/>
        <a:ln w="25400">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'Bldg Inspector Activity'!$R$21</c:f>
              <c:strCache>
                <c:ptCount val="1"/>
                <c:pt idx="0">
                  <c:v>FY21</c:v>
                </c:pt>
              </c:strCache>
            </c:strRef>
          </c:tx>
          <c:spPr>
            <a:ln w="15875">
              <a:solidFill>
                <a:schemeClr val="tx1"/>
              </a:solidFill>
            </a:ln>
          </c:spPr>
          <c:explosion val="2"/>
          <c:dPt>
            <c:idx val="0"/>
            <c:bubble3D val="0"/>
            <c:spPr>
              <a:solidFill>
                <a:schemeClr val="accent1"/>
              </a:solidFill>
              <a:ln w="15875">
                <a:solidFill>
                  <a:schemeClr val="tx1"/>
                </a:solidFill>
              </a:ln>
              <a:effectLst/>
            </c:spPr>
            <c:extLst>
              <c:ext xmlns:c16="http://schemas.microsoft.com/office/drawing/2014/chart" uri="{C3380CC4-5D6E-409C-BE32-E72D297353CC}">
                <c16:uniqueId val="{00000001-4AC9-43AC-9C47-B8AAEEFBDAAF}"/>
              </c:ext>
            </c:extLst>
          </c:dPt>
          <c:dPt>
            <c:idx val="1"/>
            <c:bubble3D val="0"/>
            <c:spPr>
              <a:solidFill>
                <a:schemeClr val="accent6">
                  <a:lumMod val="75000"/>
                </a:schemeClr>
              </a:solidFill>
              <a:ln w="15875">
                <a:solidFill>
                  <a:schemeClr val="tx1"/>
                </a:solidFill>
              </a:ln>
              <a:effectLst/>
            </c:spPr>
            <c:extLst>
              <c:ext xmlns:c16="http://schemas.microsoft.com/office/drawing/2014/chart" uri="{C3380CC4-5D6E-409C-BE32-E72D297353CC}">
                <c16:uniqueId val="{00000003-4AC9-43AC-9C47-B8AAEEFBDAAF}"/>
              </c:ext>
            </c:extLst>
          </c:dPt>
          <c:dPt>
            <c:idx val="2"/>
            <c:bubble3D val="0"/>
            <c:spPr>
              <a:solidFill>
                <a:schemeClr val="accent3"/>
              </a:solidFill>
              <a:ln w="15875">
                <a:solidFill>
                  <a:schemeClr val="tx1"/>
                </a:solidFill>
              </a:ln>
              <a:effectLst/>
            </c:spPr>
            <c:extLst>
              <c:ext xmlns:c16="http://schemas.microsoft.com/office/drawing/2014/chart" uri="{C3380CC4-5D6E-409C-BE32-E72D297353CC}">
                <c16:uniqueId val="{00000005-4AC9-43AC-9C47-B8AAEEFBDAAF}"/>
              </c:ext>
            </c:extLst>
          </c:dPt>
          <c:dLbls>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Activity'!$R$22:$R$23,'Bldg Inspector Activity'!$R$26)</c:f>
              <c:numCache>
                <c:formatCode>#,##0</c:formatCode>
                <c:ptCount val="3"/>
                <c:pt idx="0">
                  <c:v>220399</c:v>
                </c:pt>
                <c:pt idx="1">
                  <c:v>27765</c:v>
                </c:pt>
                <c:pt idx="2">
                  <c:v>9273</c:v>
                </c:pt>
              </c:numCache>
            </c:numRef>
          </c:val>
          <c:extLst>
            <c:ext xmlns:c16="http://schemas.microsoft.com/office/drawing/2014/chart" uri="{C3380CC4-5D6E-409C-BE32-E72D297353CC}">
              <c16:uniqueId val="{00000006-4AC9-43AC-9C47-B8AAEEFBDAAF}"/>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FY22</a:t>
            </a:r>
          </a:p>
        </c:rich>
      </c:tx>
      <c:layout>
        <c:manualLayout>
          <c:xMode val="edge"/>
          <c:yMode val="edge"/>
          <c:x val="0.43584095441462917"/>
          <c:y val="0.54929038091326066"/>
        </c:manualLayout>
      </c:layout>
      <c:overlay val="0"/>
      <c:spPr>
        <a:noFill/>
        <a:ln w="25400">
          <a:noFill/>
        </a:ln>
      </c:spPr>
    </c:title>
    <c:autoTitleDeleted val="0"/>
    <c:plotArea>
      <c:layout/>
      <c:pieChart>
        <c:varyColors val="1"/>
        <c:ser>
          <c:idx val="0"/>
          <c:order val="0"/>
          <c:tx>
            <c:strRef>
              <c:f>'Bldg Inspector Activity'!$S$21</c:f>
              <c:strCache>
                <c:ptCount val="1"/>
                <c:pt idx="0">
                  <c:v>FY22</c:v>
                </c:pt>
              </c:strCache>
            </c:strRef>
          </c:tx>
          <c:explosion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28-468B-9D28-A2E7304B68F4}"/>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7928-468B-9D28-A2E7304B68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28-468B-9D28-A2E7304B68F4}"/>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Activity'!$S$22:$S$23,'Bldg Inspector Activity'!$S$26)</c:f>
              <c:numCache>
                <c:formatCode>#,##0</c:formatCode>
                <c:ptCount val="3"/>
                <c:pt idx="0">
                  <c:v>250143</c:v>
                </c:pt>
                <c:pt idx="1">
                  <c:v>34437</c:v>
                </c:pt>
                <c:pt idx="2">
                  <c:v>13087</c:v>
                </c:pt>
              </c:numCache>
            </c:numRef>
          </c:val>
          <c:extLst>
            <c:ext xmlns:c16="http://schemas.microsoft.com/office/drawing/2014/chart" uri="{C3380CC4-5D6E-409C-BE32-E72D297353CC}">
              <c16:uniqueId val="{00000006-7928-468B-9D28-A2E7304B68F4}"/>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FY23</a:t>
            </a:r>
          </a:p>
        </c:rich>
      </c:tx>
      <c:layout>
        <c:manualLayout>
          <c:xMode val="edge"/>
          <c:yMode val="edge"/>
          <c:x val="0.43787062437069607"/>
          <c:y val="0.55332231344549454"/>
        </c:manualLayout>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FY23</a:t>
            </a:r>
          </a:p>
        </c:rich>
      </c:tx>
      <c:layout>
        <c:manualLayout>
          <c:xMode val="edge"/>
          <c:yMode val="edge"/>
          <c:x val="0.42392478531031536"/>
          <c:y val="0.54827715931603604"/>
        </c:manualLayout>
      </c:layout>
      <c:overlay val="0"/>
      <c:spPr>
        <a:noFill/>
        <a:ln w="25400">
          <a:noFill/>
        </a:ln>
      </c:spPr>
    </c:title>
    <c:autoTitleDeleted val="0"/>
    <c:plotArea>
      <c:layout/>
      <c:pieChart>
        <c:varyColors val="1"/>
        <c:ser>
          <c:idx val="0"/>
          <c:order val="0"/>
          <c:tx>
            <c:strRef>
              <c:f>'Bldg Inspector Activity'!$T$21</c:f>
              <c:strCache>
                <c:ptCount val="1"/>
                <c:pt idx="0">
                  <c:v>FY23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5B-46D6-B23E-1A4FE6499F51}"/>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B5B-46D6-B23E-1A4FE6499F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5B-46D6-B23E-1A4FE6499F51}"/>
              </c:ext>
            </c:extLst>
          </c:dPt>
          <c:dLbls>
            <c:dLbl>
              <c:idx val="1"/>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B5B-46D6-B23E-1A4FE6499F51}"/>
                </c:ext>
              </c:extLst>
            </c:dLbl>
            <c:dLbl>
              <c:idx val="2"/>
              <c:layout>
                <c:manualLayout>
                  <c:x val="1.4435565267984958E-2"/>
                  <c:y val="3.548272682130949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5B-46D6-B23E-1A4FE6499F51}"/>
                </c:ext>
              </c:extLst>
            </c:dLbl>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Activity'!$T$22:$T$23,'Bldg Inspector Activity'!$T$26)</c:f>
              <c:numCache>
                <c:formatCode>#,##0</c:formatCode>
                <c:ptCount val="3"/>
                <c:pt idx="0">
                  <c:v>88546</c:v>
                </c:pt>
                <c:pt idx="1">
                  <c:v>11656</c:v>
                </c:pt>
                <c:pt idx="2">
                  <c:v>5076</c:v>
                </c:pt>
              </c:numCache>
            </c:numRef>
          </c:val>
          <c:extLst>
            <c:ext xmlns:c16="http://schemas.microsoft.com/office/drawing/2014/chart" uri="{C3380CC4-5D6E-409C-BE32-E72D297353CC}">
              <c16:uniqueId val="{00000006-CB5B-46D6-B23E-1A4FE6499F51}"/>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'Bldg Permits Issued'!$N$4</c:f>
              <c:strCache>
                <c:ptCount val="1"/>
                <c:pt idx="0">
                  <c:v>YTD</c:v>
                </c:pt>
              </c:strCache>
            </c:strRef>
          </c:tx>
          <c:invertIfNegative val="0"/>
          <c:dPt>
            <c:idx val="1"/>
            <c:invertIfNegative val="0"/>
            <c:bubble3D val="0"/>
            <c:extLst>
              <c:ext xmlns:c16="http://schemas.microsoft.com/office/drawing/2014/chart" uri="{C3380CC4-5D6E-409C-BE32-E72D297353CC}">
                <c16:uniqueId val="{00000001-D05B-4E12-9130-AD87AF4E3C0C}"/>
              </c:ext>
            </c:extLst>
          </c:dPt>
          <c:dPt>
            <c:idx val="2"/>
            <c:invertIfNegative val="0"/>
            <c:bubble3D val="0"/>
            <c:extLst>
              <c:ext xmlns:c16="http://schemas.microsoft.com/office/drawing/2014/chart" uri="{C3380CC4-5D6E-409C-BE32-E72D297353CC}">
                <c16:uniqueId val="{00000003-D05B-4E12-9130-AD87AF4E3C0C}"/>
              </c:ext>
            </c:extLst>
          </c:dPt>
          <c:dPt>
            <c:idx val="3"/>
            <c:invertIfNegative val="0"/>
            <c:bubble3D val="0"/>
            <c:extLst>
              <c:ext xmlns:c16="http://schemas.microsoft.com/office/drawing/2014/chart" uri="{C3380CC4-5D6E-409C-BE32-E72D297353CC}">
                <c16:uniqueId val="{00000005-D05B-4E12-9130-AD87AF4E3C0C}"/>
              </c:ext>
            </c:extLst>
          </c:dPt>
          <c:dPt>
            <c:idx val="4"/>
            <c:invertIfNegative val="0"/>
            <c:bubble3D val="0"/>
            <c:extLst>
              <c:ext xmlns:c16="http://schemas.microsoft.com/office/drawing/2014/chart" uri="{C3380CC4-5D6E-409C-BE32-E72D297353CC}">
                <c16:uniqueId val="{00000007-D05B-4E12-9130-AD87AF4E3C0C}"/>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Issued'!$A$5:$A$10</c:f>
              <c:strCache>
                <c:ptCount val="6"/>
                <c:pt idx="0">
                  <c:v>FY18</c:v>
                </c:pt>
                <c:pt idx="1">
                  <c:v>FY19</c:v>
                </c:pt>
                <c:pt idx="2">
                  <c:v>FY20</c:v>
                </c:pt>
                <c:pt idx="3">
                  <c:v>FY21</c:v>
                </c:pt>
                <c:pt idx="4">
                  <c:v>FY22</c:v>
                </c:pt>
                <c:pt idx="5">
                  <c:v>FY23</c:v>
                </c:pt>
              </c:strCache>
            </c:strRef>
          </c:cat>
          <c:val>
            <c:numRef>
              <c:f>'Bldg Permits Issued'!$N$5:$N$10</c:f>
              <c:numCache>
                <c:formatCode>#,##0</c:formatCode>
                <c:ptCount val="6"/>
                <c:pt idx="0">
                  <c:v>55480</c:v>
                </c:pt>
                <c:pt idx="1">
                  <c:v>56815</c:v>
                </c:pt>
                <c:pt idx="2">
                  <c:v>49705</c:v>
                </c:pt>
                <c:pt idx="3">
                  <c:v>59160</c:v>
                </c:pt>
                <c:pt idx="4">
                  <c:v>62317</c:v>
                </c:pt>
                <c:pt idx="5">
                  <c:v>20139</c:v>
                </c:pt>
              </c:numCache>
            </c:numRef>
          </c:val>
          <c:extLst>
            <c:ext xmlns:c16="http://schemas.microsoft.com/office/drawing/2014/chart" uri="{C3380CC4-5D6E-409C-BE32-E72D297353CC}">
              <c16:uniqueId val="{00000008-D05B-4E12-9130-AD87AF4E3C0C}"/>
            </c:ext>
          </c:extLst>
        </c:ser>
        <c:dLbls>
          <c:showLegendKey val="0"/>
          <c:showVal val="0"/>
          <c:showCatName val="0"/>
          <c:showSerName val="0"/>
          <c:showPercent val="0"/>
          <c:showBubbleSize val="0"/>
        </c:dLbls>
        <c:gapWidth val="150"/>
        <c:axId val="939916688"/>
        <c:axId val="1"/>
      </c:barChart>
      <c:catAx>
        <c:axId val="93991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en-US"/>
          </a:p>
        </c:txPr>
        <c:crossAx val="939916688"/>
        <c:crosses val="autoZero"/>
        <c:crossBetween val="between"/>
      </c:valAx>
      <c:dTable>
        <c:showHorzBorder val="1"/>
        <c:showVertBorder val="1"/>
        <c:showOutline val="1"/>
        <c:showKeys val="1"/>
        <c:spPr>
          <a:noFill/>
          <a:ln>
            <a:solidFill>
              <a:schemeClr val="bg1"/>
            </a:solidFill>
          </a:ln>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plotVisOnly val="1"/>
    <c:dispBlanksAs val="gap"/>
    <c:showDLblsOverMax val="0"/>
  </c:chart>
  <c:spPr>
    <a:solidFill>
      <a:schemeClr val="tx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Building - Completed Inspections</a:t>
            </a:r>
          </a:p>
        </c:rich>
      </c:tx>
      <c:layout>
        <c:manualLayout>
          <c:xMode val="edge"/>
          <c:yMode val="edge"/>
          <c:x val="0.37165354330708661"/>
          <c:y val="3.470342802894319E-2"/>
        </c:manualLayout>
      </c:layout>
      <c:overlay val="0"/>
      <c:spPr>
        <a:noFill/>
        <a:ln w="25400">
          <a:noFill/>
        </a:ln>
      </c:spPr>
    </c:title>
    <c:autoTitleDeleted val="0"/>
    <c:plotArea>
      <c:layout>
        <c:manualLayout>
          <c:layoutTarget val="inner"/>
          <c:xMode val="edge"/>
          <c:yMode val="edge"/>
          <c:x val="9.3776957609099862E-2"/>
          <c:y val="1.2375197359344741E-2"/>
          <c:w val="0.87723704770366739"/>
          <c:h val="0.77005462372333622"/>
        </c:manualLayout>
      </c:layout>
      <c:lineChart>
        <c:grouping val="standard"/>
        <c:varyColors val="0"/>
        <c:ser>
          <c:idx val="1"/>
          <c:order val="0"/>
          <c:tx>
            <c:strRef>
              <c:f>'Bldg Completed Inspections'!$A$5</c:f>
              <c:strCache>
                <c:ptCount val="1"/>
                <c:pt idx="0">
                  <c:v>FY18</c:v>
                </c:pt>
              </c:strCache>
            </c:strRef>
          </c:tx>
          <c:spPr>
            <a:ln w="28575" cap="rnd">
              <a:solidFill>
                <a:schemeClr val="accent2"/>
              </a:solidFill>
              <a:round/>
            </a:ln>
            <a:effectLst/>
          </c:spPr>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Inspections'!$B$5:$M$5</c:f>
              <c:numCache>
                <c:formatCode>#,##0</c:formatCode>
                <c:ptCount val="12"/>
                <c:pt idx="0">
                  <c:v>22626</c:v>
                </c:pt>
                <c:pt idx="1">
                  <c:v>26980</c:v>
                </c:pt>
                <c:pt idx="2">
                  <c:v>26459</c:v>
                </c:pt>
                <c:pt idx="3">
                  <c:v>25020</c:v>
                </c:pt>
                <c:pt idx="4">
                  <c:v>22778</c:v>
                </c:pt>
                <c:pt idx="5">
                  <c:v>27768</c:v>
                </c:pt>
                <c:pt idx="6">
                  <c:v>22870</c:v>
                </c:pt>
                <c:pt idx="7">
                  <c:v>21398</c:v>
                </c:pt>
                <c:pt idx="8">
                  <c:v>24830</c:v>
                </c:pt>
                <c:pt idx="9">
                  <c:v>23942</c:v>
                </c:pt>
                <c:pt idx="10">
                  <c:v>25426</c:v>
                </c:pt>
                <c:pt idx="11">
                  <c:v>24443</c:v>
                </c:pt>
              </c:numCache>
            </c:numRef>
          </c:val>
          <c:smooth val="0"/>
          <c:extLst>
            <c:ext xmlns:c16="http://schemas.microsoft.com/office/drawing/2014/chart" uri="{C3380CC4-5D6E-409C-BE32-E72D297353CC}">
              <c16:uniqueId val="{00000000-A58B-49E8-8D09-AE7D47869458}"/>
            </c:ext>
          </c:extLst>
        </c:ser>
        <c:ser>
          <c:idx val="2"/>
          <c:order val="1"/>
          <c:tx>
            <c:strRef>
              <c:f>'Bldg Completed Inspections'!$A$6</c:f>
              <c:strCache>
                <c:ptCount val="1"/>
                <c:pt idx="0">
                  <c:v>FY19</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Inspections'!$B$6:$M$6</c:f>
              <c:numCache>
                <c:formatCode>#,##0</c:formatCode>
                <c:ptCount val="12"/>
                <c:pt idx="0">
                  <c:v>23689</c:v>
                </c:pt>
                <c:pt idx="1">
                  <c:v>25729</c:v>
                </c:pt>
                <c:pt idx="2">
                  <c:v>21795</c:v>
                </c:pt>
                <c:pt idx="3">
                  <c:v>26588</c:v>
                </c:pt>
                <c:pt idx="4">
                  <c:v>23249</c:v>
                </c:pt>
                <c:pt idx="5">
                  <c:v>22133</c:v>
                </c:pt>
                <c:pt idx="6">
                  <c:v>23008</c:v>
                </c:pt>
                <c:pt idx="7">
                  <c:v>20788</c:v>
                </c:pt>
                <c:pt idx="8">
                  <c:v>23326</c:v>
                </c:pt>
                <c:pt idx="9">
                  <c:v>22801</c:v>
                </c:pt>
                <c:pt idx="10">
                  <c:v>23779</c:v>
                </c:pt>
                <c:pt idx="11">
                  <c:v>21080</c:v>
                </c:pt>
              </c:numCache>
            </c:numRef>
          </c:val>
          <c:smooth val="0"/>
          <c:extLst>
            <c:ext xmlns:c16="http://schemas.microsoft.com/office/drawing/2014/chart" uri="{C3380CC4-5D6E-409C-BE32-E72D297353CC}">
              <c16:uniqueId val="{00000001-A58B-49E8-8D09-AE7D47869458}"/>
            </c:ext>
          </c:extLst>
        </c:ser>
        <c:ser>
          <c:idx val="3"/>
          <c:order val="2"/>
          <c:tx>
            <c:strRef>
              <c:f>'Bldg Completed Inspections'!$A$7</c:f>
              <c:strCache>
                <c:ptCount val="1"/>
                <c:pt idx="0">
                  <c:v>FY20</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Inspections'!$B$7:$M$7</c:f>
              <c:numCache>
                <c:formatCode>#,##0</c:formatCode>
                <c:ptCount val="12"/>
                <c:pt idx="0">
                  <c:v>22187</c:v>
                </c:pt>
                <c:pt idx="1">
                  <c:v>21963</c:v>
                </c:pt>
                <c:pt idx="2">
                  <c:v>20661</c:v>
                </c:pt>
                <c:pt idx="3">
                  <c:v>23024</c:v>
                </c:pt>
                <c:pt idx="4">
                  <c:v>18050</c:v>
                </c:pt>
                <c:pt idx="5">
                  <c:v>18977</c:v>
                </c:pt>
                <c:pt idx="6">
                  <c:v>20933</c:v>
                </c:pt>
                <c:pt idx="7">
                  <c:v>19986</c:v>
                </c:pt>
                <c:pt idx="8">
                  <c:v>20557</c:v>
                </c:pt>
                <c:pt idx="9">
                  <c:v>19241</c:v>
                </c:pt>
                <c:pt idx="10">
                  <c:v>16963</c:v>
                </c:pt>
                <c:pt idx="11">
                  <c:v>19664</c:v>
                </c:pt>
              </c:numCache>
            </c:numRef>
          </c:val>
          <c:smooth val="0"/>
          <c:extLst>
            <c:ext xmlns:c16="http://schemas.microsoft.com/office/drawing/2014/chart" uri="{C3380CC4-5D6E-409C-BE32-E72D297353CC}">
              <c16:uniqueId val="{00000002-A58B-49E8-8D09-AE7D47869458}"/>
            </c:ext>
          </c:extLst>
        </c:ser>
        <c:ser>
          <c:idx val="4"/>
          <c:order val="3"/>
          <c:tx>
            <c:strRef>
              <c:f>'Bldg Completed Inspections'!$A$8</c:f>
              <c:strCache>
                <c:ptCount val="1"/>
                <c:pt idx="0">
                  <c:v>FY21</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Inspections'!$B$8:$M$8</c:f>
              <c:numCache>
                <c:formatCode>#,##0</c:formatCode>
                <c:ptCount val="12"/>
                <c:pt idx="0">
                  <c:v>20440</c:v>
                </c:pt>
                <c:pt idx="1">
                  <c:v>19376</c:v>
                </c:pt>
                <c:pt idx="2">
                  <c:v>20604</c:v>
                </c:pt>
                <c:pt idx="3">
                  <c:v>20062</c:v>
                </c:pt>
                <c:pt idx="4">
                  <c:v>17055</c:v>
                </c:pt>
                <c:pt idx="5">
                  <c:v>19487</c:v>
                </c:pt>
                <c:pt idx="6">
                  <c:v>17307</c:v>
                </c:pt>
                <c:pt idx="7">
                  <c:v>18928</c:v>
                </c:pt>
                <c:pt idx="8">
                  <c:v>22626</c:v>
                </c:pt>
                <c:pt idx="9">
                  <c:v>21014</c:v>
                </c:pt>
                <c:pt idx="10">
                  <c:v>20078</c:v>
                </c:pt>
                <c:pt idx="11">
                  <c:v>23290</c:v>
                </c:pt>
              </c:numCache>
            </c:numRef>
          </c:val>
          <c:smooth val="0"/>
          <c:extLst>
            <c:ext xmlns:c16="http://schemas.microsoft.com/office/drawing/2014/chart" uri="{C3380CC4-5D6E-409C-BE32-E72D297353CC}">
              <c16:uniqueId val="{00000003-A58B-49E8-8D09-AE7D47869458}"/>
            </c:ext>
          </c:extLst>
        </c:ser>
        <c:ser>
          <c:idx val="5"/>
          <c:order val="4"/>
          <c:tx>
            <c:strRef>
              <c:f>'Bldg Completed Inspections'!$A$9</c:f>
              <c:strCache>
                <c:ptCount val="1"/>
                <c:pt idx="0">
                  <c:v>FY22</c:v>
                </c:pt>
              </c:strCache>
            </c:strRef>
          </c:tx>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8B-49E8-8D09-AE7D4786945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8B-49E8-8D09-AE7D47869458}"/>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Inspections'!$B$9:$M$9</c:f>
              <c:numCache>
                <c:formatCode>_(* #,##0_);_(* \(#,##0\);_(* "-"_);_(@_)</c:formatCode>
                <c:ptCount val="12"/>
                <c:pt idx="0">
                  <c:v>20791</c:v>
                </c:pt>
                <c:pt idx="1">
                  <c:v>21925</c:v>
                </c:pt>
                <c:pt idx="2">
                  <c:v>21764</c:v>
                </c:pt>
                <c:pt idx="3">
                  <c:v>20779</c:v>
                </c:pt>
                <c:pt idx="4">
                  <c:v>22321</c:v>
                </c:pt>
                <c:pt idx="5">
                  <c:v>21774</c:v>
                </c:pt>
                <c:pt idx="6">
                  <c:v>22023</c:v>
                </c:pt>
                <c:pt idx="7">
                  <c:v>22316</c:v>
                </c:pt>
                <c:pt idx="8">
                  <c:v>27561</c:v>
                </c:pt>
                <c:pt idx="9">
                  <c:v>23712</c:v>
                </c:pt>
                <c:pt idx="10">
                  <c:v>23818</c:v>
                </c:pt>
                <c:pt idx="11">
                  <c:v>25963</c:v>
                </c:pt>
              </c:numCache>
            </c:numRef>
          </c:val>
          <c:smooth val="0"/>
          <c:extLst>
            <c:ext xmlns:c16="http://schemas.microsoft.com/office/drawing/2014/chart" uri="{C3380CC4-5D6E-409C-BE32-E72D297353CC}">
              <c16:uniqueId val="{00000006-A58B-49E8-8D09-AE7D47869458}"/>
            </c:ext>
          </c:extLst>
        </c:ser>
        <c:ser>
          <c:idx val="0"/>
          <c:order val="5"/>
          <c:tx>
            <c:strRef>
              <c:f>'Bldg Completed Inspections'!$A$10</c:f>
              <c:strCache>
                <c:ptCount val="1"/>
                <c:pt idx="0">
                  <c:v>FY23</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Inspections'!$B$10:$M$10</c:f>
              <c:numCache>
                <c:formatCode>_(* #,##0_);_(* \(#,##0\);_(* "-"_);_(@_)</c:formatCode>
                <c:ptCount val="12"/>
                <c:pt idx="0">
                  <c:v>23350</c:v>
                </c:pt>
                <c:pt idx="1">
                  <c:v>26984</c:v>
                </c:pt>
                <c:pt idx="2">
                  <c:v>23786</c:v>
                </c:pt>
                <c:pt idx="3">
                  <c:v>23288</c:v>
                </c:pt>
              </c:numCache>
            </c:numRef>
          </c:val>
          <c:smooth val="0"/>
          <c:extLst>
            <c:ext xmlns:c16="http://schemas.microsoft.com/office/drawing/2014/chart" uri="{C3380CC4-5D6E-409C-BE32-E72D297353CC}">
              <c16:uniqueId val="{00000007-A58B-49E8-8D09-AE7D47869458}"/>
            </c:ext>
          </c:extLst>
        </c:ser>
        <c:dLbls>
          <c:showLegendKey val="0"/>
          <c:showVal val="0"/>
          <c:showCatName val="0"/>
          <c:showSerName val="0"/>
          <c:showPercent val="0"/>
          <c:showBubbleSize val="0"/>
        </c:dLbls>
        <c:marker val="1"/>
        <c:smooth val="0"/>
        <c:axId val="939915440"/>
        <c:axId val="1"/>
      </c:lineChart>
      <c:catAx>
        <c:axId val="939915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30000"/>
          <c:min val="10000"/>
        </c:scaling>
        <c:delete val="0"/>
        <c:axPos val="l"/>
        <c:majorGridlines>
          <c:spPr>
            <a:ln w="9525" cap="flat" cmpd="sng" algn="ctr">
              <a:solidFill>
                <a:schemeClr val="bg1"/>
              </a:solidFill>
              <a:round/>
            </a:ln>
            <a:effectLst/>
          </c:spPr>
        </c:majorGridlines>
        <c:numFmt formatCode="#,##0" sourceLinked="1"/>
        <c:majorTickMark val="out"/>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939915440"/>
        <c:crosses val="autoZero"/>
        <c:crossBetween val="between"/>
      </c:valAx>
      <c:dTable>
        <c:showHorzBorder val="1"/>
        <c:showVertBorder val="1"/>
        <c:showOutline val="1"/>
        <c:showKeys val="1"/>
        <c:spPr>
          <a:noFill/>
          <a:ln w="9525" cap="flat" cmpd="sng" algn="ctr">
            <a:solidFill>
              <a:schemeClr val="bg1">
                <a:lumMod val="65000"/>
              </a:schemeClr>
            </a:solidFill>
            <a:round/>
          </a:ln>
          <a:effectLst/>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legend>
      <c:legendPos val="r"/>
      <c:layout>
        <c:manualLayout>
          <c:xMode val="edge"/>
          <c:yMode val="edge"/>
          <c:x val="0.72486764481950672"/>
          <c:y val="0.51328115900406068"/>
          <c:w val="5.1959662247459293E-2"/>
          <c:h val="0.16043319053203453"/>
        </c:manualLayout>
      </c:layout>
      <c:overlay val="0"/>
      <c:txPr>
        <a:bodyPr/>
        <a:lstStyle/>
        <a:p>
          <a:pPr>
            <a:defRPr sz="59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tx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'Bldg Completed Inspections'!$N$4</c:f>
              <c:strCache>
                <c:ptCount val="1"/>
                <c:pt idx="0">
                  <c:v>YTD</c:v>
                </c:pt>
              </c:strCache>
            </c:strRef>
          </c:tx>
          <c:invertIfNegative val="0"/>
          <c:dPt>
            <c:idx val="1"/>
            <c:invertIfNegative val="0"/>
            <c:bubble3D val="0"/>
            <c:extLst>
              <c:ext xmlns:c16="http://schemas.microsoft.com/office/drawing/2014/chart" uri="{C3380CC4-5D6E-409C-BE32-E72D297353CC}">
                <c16:uniqueId val="{00000001-65F2-432F-A853-D63F3ED08B9E}"/>
              </c:ext>
            </c:extLst>
          </c:dPt>
          <c:dPt>
            <c:idx val="2"/>
            <c:invertIfNegative val="0"/>
            <c:bubble3D val="0"/>
            <c:extLst>
              <c:ext xmlns:c16="http://schemas.microsoft.com/office/drawing/2014/chart" uri="{C3380CC4-5D6E-409C-BE32-E72D297353CC}">
                <c16:uniqueId val="{00000003-65F2-432F-A853-D63F3ED08B9E}"/>
              </c:ext>
            </c:extLst>
          </c:dPt>
          <c:dPt>
            <c:idx val="3"/>
            <c:invertIfNegative val="0"/>
            <c:bubble3D val="0"/>
            <c:extLst>
              <c:ext xmlns:c16="http://schemas.microsoft.com/office/drawing/2014/chart" uri="{C3380CC4-5D6E-409C-BE32-E72D297353CC}">
                <c16:uniqueId val="{00000005-65F2-432F-A853-D63F3ED08B9E}"/>
              </c:ext>
            </c:extLst>
          </c:dPt>
          <c:dPt>
            <c:idx val="4"/>
            <c:invertIfNegative val="0"/>
            <c:bubble3D val="0"/>
            <c:extLst>
              <c:ext xmlns:c16="http://schemas.microsoft.com/office/drawing/2014/chart" uri="{C3380CC4-5D6E-409C-BE32-E72D297353CC}">
                <c16:uniqueId val="{00000007-65F2-432F-A853-D63F3ED08B9E}"/>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Inspections'!$A$5:$A$10</c:f>
              <c:strCache>
                <c:ptCount val="6"/>
                <c:pt idx="0">
                  <c:v>FY18</c:v>
                </c:pt>
                <c:pt idx="1">
                  <c:v>FY19</c:v>
                </c:pt>
                <c:pt idx="2">
                  <c:v>FY20</c:v>
                </c:pt>
                <c:pt idx="3">
                  <c:v>FY21</c:v>
                </c:pt>
                <c:pt idx="4">
                  <c:v>FY22</c:v>
                </c:pt>
                <c:pt idx="5">
                  <c:v>FY23</c:v>
                </c:pt>
              </c:strCache>
            </c:strRef>
          </c:cat>
          <c:val>
            <c:numRef>
              <c:f>'Bldg Completed Inspections'!$N$5:$N$10</c:f>
              <c:numCache>
                <c:formatCode>#,##0</c:formatCode>
                <c:ptCount val="6"/>
                <c:pt idx="0">
                  <c:v>294540</c:v>
                </c:pt>
                <c:pt idx="1">
                  <c:v>277965</c:v>
                </c:pt>
                <c:pt idx="2">
                  <c:v>242206</c:v>
                </c:pt>
                <c:pt idx="3">
                  <c:v>240267</c:v>
                </c:pt>
                <c:pt idx="4">
                  <c:v>274747</c:v>
                </c:pt>
                <c:pt idx="5">
                  <c:v>97408</c:v>
                </c:pt>
              </c:numCache>
            </c:numRef>
          </c:val>
          <c:extLst>
            <c:ext xmlns:c16="http://schemas.microsoft.com/office/drawing/2014/chart" uri="{C3380CC4-5D6E-409C-BE32-E72D297353CC}">
              <c16:uniqueId val="{00000008-65F2-432F-A853-D63F3ED08B9E}"/>
            </c:ext>
          </c:extLst>
        </c:ser>
        <c:dLbls>
          <c:showLegendKey val="0"/>
          <c:showVal val="0"/>
          <c:showCatName val="0"/>
          <c:showSerName val="0"/>
          <c:showPercent val="0"/>
          <c:showBubbleSize val="0"/>
        </c:dLbls>
        <c:gapWidth val="150"/>
        <c:axId val="939932080"/>
        <c:axId val="1"/>
      </c:barChart>
      <c:catAx>
        <c:axId val="939932080"/>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939932080"/>
        <c:crosses val="autoZero"/>
        <c:crossBetween val="between"/>
      </c:valAx>
      <c:dTable>
        <c:showHorzBorder val="1"/>
        <c:showVertBorder val="1"/>
        <c:showOutline val="1"/>
        <c:showKeys val="1"/>
        <c:spPr>
          <a:solidFill>
            <a:schemeClr val="tx1"/>
          </a:solidFill>
          <a:ln w="9525">
            <a:solidFill>
              <a:sysClr val="windowText" lastClr="000000"/>
            </a:solidFill>
          </a:ln>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plotVisOnly val="1"/>
    <c:dispBlanksAs val="gap"/>
    <c:showDLblsOverMax val="0"/>
  </c:chart>
  <c:spPr>
    <a:solidFill>
      <a:schemeClr val="tx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Building Inspections Activity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'Monthly Totals'!$B$1</c:f>
              <c:strCache>
                <c:ptCount val="1"/>
                <c:pt idx="0">
                  <c:v>COMMERCIAL</c:v>
                </c:pt>
              </c:strCache>
            </c:strRef>
          </c:tx>
          <c:spPr>
            <a:solidFill>
              <a:schemeClr val="accent1"/>
            </a:solidFill>
            <a:ln>
              <a:noFill/>
            </a:ln>
            <a:effectLst/>
          </c:spPr>
          <c:invertIfNegative val="0"/>
          <c:cat>
            <c:numRef>
              <c:f>'Monthly Totals'!$A$14:$A$61</c:f>
              <c:numCache>
                <c:formatCode>mmm\-yy</c:formatCode>
                <c:ptCount val="48"/>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numCache>
            </c:numRef>
          </c:cat>
          <c:val>
            <c:numRef>
              <c:f>'Monthly Totals'!$B$14:$B$61</c:f>
              <c:numCache>
                <c:formatCode>General</c:formatCode>
                <c:ptCount val="48"/>
                <c:pt idx="0">
                  <c:v>7243</c:v>
                </c:pt>
                <c:pt idx="1">
                  <c:v>6843</c:v>
                </c:pt>
                <c:pt idx="2">
                  <c:v>7515</c:v>
                </c:pt>
                <c:pt idx="3">
                  <c:v>7258</c:v>
                </c:pt>
                <c:pt idx="4">
                  <c:v>7478</c:v>
                </c:pt>
                <c:pt idx="5">
                  <c:v>7197</c:v>
                </c:pt>
                <c:pt idx="6">
                  <c:v>7321</c:v>
                </c:pt>
                <c:pt idx="7">
                  <c:v>7467</c:v>
                </c:pt>
                <c:pt idx="8">
                  <c:v>6799</c:v>
                </c:pt>
                <c:pt idx="9">
                  <c:v>7799</c:v>
                </c:pt>
                <c:pt idx="10">
                  <c:v>5977</c:v>
                </c:pt>
                <c:pt idx="11">
                  <c:v>6324</c:v>
                </c:pt>
                <c:pt idx="12">
                  <c:v>7421</c:v>
                </c:pt>
                <c:pt idx="13">
                  <c:v>7475</c:v>
                </c:pt>
                <c:pt idx="14">
                  <c:v>7117</c:v>
                </c:pt>
                <c:pt idx="15">
                  <c:v>6292</c:v>
                </c:pt>
                <c:pt idx="16">
                  <c:v>5338</c:v>
                </c:pt>
                <c:pt idx="17">
                  <c:v>6408</c:v>
                </c:pt>
                <c:pt idx="18">
                  <c:v>6359</c:v>
                </c:pt>
                <c:pt idx="19">
                  <c:v>5902</c:v>
                </c:pt>
                <c:pt idx="20">
                  <c:v>6152</c:v>
                </c:pt>
                <c:pt idx="21">
                  <c:v>5744</c:v>
                </c:pt>
                <c:pt idx="22">
                  <c:v>4890</c:v>
                </c:pt>
                <c:pt idx="23">
                  <c:v>5100</c:v>
                </c:pt>
                <c:pt idx="24">
                  <c:v>4525</c:v>
                </c:pt>
                <c:pt idx="25">
                  <c:v>5008</c:v>
                </c:pt>
                <c:pt idx="26">
                  <c:v>6162</c:v>
                </c:pt>
                <c:pt idx="27">
                  <c:v>5813</c:v>
                </c:pt>
                <c:pt idx="28">
                  <c:v>5663</c:v>
                </c:pt>
                <c:pt idx="29">
                  <c:v>6663</c:v>
                </c:pt>
                <c:pt idx="30">
                  <c:v>5715</c:v>
                </c:pt>
                <c:pt idx="31">
                  <c:v>6067</c:v>
                </c:pt>
                <c:pt idx="32">
                  <c:v>5817</c:v>
                </c:pt>
                <c:pt idx="33">
                  <c:v>5691</c:v>
                </c:pt>
                <c:pt idx="34">
                  <c:v>6072</c:v>
                </c:pt>
                <c:pt idx="35">
                  <c:v>5811</c:v>
                </c:pt>
                <c:pt idx="36">
                  <c:v>5619</c:v>
                </c:pt>
                <c:pt idx="37">
                  <c:v>5920</c:v>
                </c:pt>
                <c:pt idx="38">
                  <c:v>7249</c:v>
                </c:pt>
                <c:pt idx="39">
                  <c:v>6320</c:v>
                </c:pt>
                <c:pt idx="40">
                  <c:v>6026</c:v>
                </c:pt>
                <c:pt idx="41">
                  <c:v>6422</c:v>
                </c:pt>
                <c:pt idx="42">
                  <c:v>5966</c:v>
                </c:pt>
                <c:pt idx="43">
                  <c:v>7098</c:v>
                </c:pt>
                <c:pt idx="44">
                  <c:v>6356</c:v>
                </c:pt>
                <c:pt idx="45">
                  <c:v>6427</c:v>
                </c:pt>
              </c:numCache>
            </c:numRef>
          </c:val>
          <c:extLst>
            <c:ext xmlns:c16="http://schemas.microsoft.com/office/drawing/2014/chart" uri="{C3380CC4-5D6E-409C-BE32-E72D297353CC}">
              <c16:uniqueId val="{00000000-F702-4F12-B2CD-1A514F807F2B}"/>
            </c:ext>
          </c:extLst>
        </c:ser>
        <c:ser>
          <c:idx val="1"/>
          <c:order val="1"/>
          <c:tx>
            <c:strRef>
              <c:f>'Monthly Totals'!$C$1</c:f>
              <c:strCache>
                <c:ptCount val="1"/>
                <c:pt idx="0">
                  <c:v>RESIDENTIAL</c:v>
                </c:pt>
              </c:strCache>
            </c:strRef>
          </c:tx>
          <c:spPr>
            <a:solidFill>
              <a:schemeClr val="accent2"/>
            </a:solidFill>
            <a:ln>
              <a:noFill/>
            </a:ln>
            <a:effectLst/>
          </c:spPr>
          <c:invertIfNegative val="0"/>
          <c:cat>
            <c:numRef>
              <c:f>'Monthly Totals'!$A$14:$A$61</c:f>
              <c:numCache>
                <c:formatCode>mmm\-yy</c:formatCode>
                <c:ptCount val="48"/>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numCache>
            </c:numRef>
          </c:cat>
          <c:val>
            <c:numRef>
              <c:f>'Monthly Totals'!$C$14:$C$61</c:f>
              <c:numCache>
                <c:formatCode>General</c:formatCode>
                <c:ptCount val="48"/>
                <c:pt idx="0">
                  <c:v>15756</c:v>
                </c:pt>
                <c:pt idx="1">
                  <c:v>13929</c:v>
                </c:pt>
                <c:pt idx="2">
                  <c:v>15812</c:v>
                </c:pt>
                <c:pt idx="3">
                  <c:v>15528</c:v>
                </c:pt>
                <c:pt idx="4">
                  <c:v>16282</c:v>
                </c:pt>
                <c:pt idx="5">
                  <c:v>13877</c:v>
                </c:pt>
                <c:pt idx="6">
                  <c:v>14863</c:v>
                </c:pt>
                <c:pt idx="7">
                  <c:v>14501</c:v>
                </c:pt>
                <c:pt idx="8">
                  <c:v>13859</c:v>
                </c:pt>
                <c:pt idx="9">
                  <c:v>15209</c:v>
                </c:pt>
                <c:pt idx="10">
                  <c:v>12052</c:v>
                </c:pt>
                <c:pt idx="11">
                  <c:v>12632</c:v>
                </c:pt>
                <c:pt idx="12">
                  <c:v>13484</c:v>
                </c:pt>
                <c:pt idx="13">
                  <c:v>12495</c:v>
                </c:pt>
                <c:pt idx="14">
                  <c:v>13418</c:v>
                </c:pt>
                <c:pt idx="15">
                  <c:v>12925</c:v>
                </c:pt>
                <c:pt idx="16">
                  <c:v>11603</c:v>
                </c:pt>
                <c:pt idx="17">
                  <c:v>13223</c:v>
                </c:pt>
                <c:pt idx="18">
                  <c:v>14050</c:v>
                </c:pt>
                <c:pt idx="19">
                  <c:v>13076</c:v>
                </c:pt>
                <c:pt idx="20">
                  <c:v>13828</c:v>
                </c:pt>
                <c:pt idx="21">
                  <c:v>13717</c:v>
                </c:pt>
                <c:pt idx="22">
                  <c:v>11740</c:v>
                </c:pt>
                <c:pt idx="23">
                  <c:v>13927</c:v>
                </c:pt>
                <c:pt idx="24">
                  <c:v>12287</c:v>
                </c:pt>
                <c:pt idx="25">
                  <c:v>13441</c:v>
                </c:pt>
                <c:pt idx="26">
                  <c:v>15612</c:v>
                </c:pt>
                <c:pt idx="27">
                  <c:v>14580</c:v>
                </c:pt>
                <c:pt idx="28">
                  <c:v>13868</c:v>
                </c:pt>
                <c:pt idx="29">
                  <c:v>15731</c:v>
                </c:pt>
                <c:pt idx="30">
                  <c:v>14357</c:v>
                </c:pt>
                <c:pt idx="31">
                  <c:v>15193</c:v>
                </c:pt>
                <c:pt idx="32">
                  <c:v>15188</c:v>
                </c:pt>
                <c:pt idx="33">
                  <c:v>14532</c:v>
                </c:pt>
                <c:pt idx="34">
                  <c:v>15493</c:v>
                </c:pt>
                <c:pt idx="35">
                  <c:v>15241</c:v>
                </c:pt>
                <c:pt idx="36">
                  <c:v>15682</c:v>
                </c:pt>
                <c:pt idx="37">
                  <c:v>15483</c:v>
                </c:pt>
                <c:pt idx="38">
                  <c:v>19381</c:v>
                </c:pt>
                <c:pt idx="39">
                  <c:v>16357</c:v>
                </c:pt>
                <c:pt idx="40">
                  <c:v>16786</c:v>
                </c:pt>
                <c:pt idx="41">
                  <c:v>18367</c:v>
                </c:pt>
                <c:pt idx="42">
                  <c:v>16159</c:v>
                </c:pt>
                <c:pt idx="43">
                  <c:v>18516</c:v>
                </c:pt>
                <c:pt idx="44">
                  <c:v>16253</c:v>
                </c:pt>
                <c:pt idx="45">
                  <c:v>15886</c:v>
                </c:pt>
              </c:numCache>
            </c:numRef>
          </c:val>
          <c:extLst>
            <c:ext xmlns:c16="http://schemas.microsoft.com/office/drawing/2014/chart" uri="{C3380CC4-5D6E-409C-BE32-E72D297353CC}">
              <c16:uniqueId val="{00000001-F702-4F12-B2CD-1A514F807F2B}"/>
            </c:ext>
          </c:extLst>
        </c:ser>
        <c:dLbls>
          <c:showLegendKey val="0"/>
          <c:showVal val="0"/>
          <c:showCatName val="0"/>
          <c:showSerName val="0"/>
          <c:showPercent val="0"/>
          <c:showBubbleSize val="0"/>
        </c:dLbls>
        <c:gapWidth val="219"/>
        <c:overlap val="100"/>
        <c:axId val="426520815"/>
        <c:axId val="426521647"/>
      </c:barChart>
      <c:lineChart>
        <c:grouping val="standard"/>
        <c:varyColors val="0"/>
        <c:ser>
          <c:idx val="2"/>
          <c:order val="2"/>
          <c:tx>
            <c:strRef>
              <c:f>'Monthly Totals'!$D$1</c:f>
              <c:strCache>
                <c:ptCount val="1"/>
                <c:pt idx="0">
                  <c:v>INSP/DAY/INSP</c:v>
                </c:pt>
              </c:strCache>
            </c:strRef>
          </c:tx>
          <c:spPr>
            <a:ln w="28575" cap="rnd">
              <a:solidFill>
                <a:schemeClr val="accent3"/>
              </a:solidFill>
              <a:round/>
            </a:ln>
            <a:effectLst/>
          </c:spPr>
          <c:marker>
            <c:symbol val="none"/>
          </c:marker>
          <c:cat>
            <c:numRef>
              <c:f>'Monthly Totals'!$A$2:$A$49</c:f>
              <c:numCache>
                <c:formatCode>mmm\-yy</c:formatCode>
                <c:ptCount val="4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numCache>
            </c:numRef>
          </c:cat>
          <c:val>
            <c:numRef>
              <c:f>'Monthly Totals'!$D$14:$D$61</c:f>
              <c:numCache>
                <c:formatCode>General</c:formatCode>
                <c:ptCount val="48"/>
                <c:pt idx="0">
                  <c:v>28</c:v>
                </c:pt>
                <c:pt idx="1">
                  <c:v>31</c:v>
                </c:pt>
                <c:pt idx="2">
                  <c:v>33</c:v>
                </c:pt>
                <c:pt idx="3">
                  <c:v>32</c:v>
                </c:pt>
                <c:pt idx="4">
                  <c:v>30</c:v>
                </c:pt>
                <c:pt idx="5">
                  <c:v>29</c:v>
                </c:pt>
                <c:pt idx="6">
                  <c:v>27</c:v>
                </c:pt>
                <c:pt idx="7">
                  <c:v>29</c:v>
                </c:pt>
                <c:pt idx="8">
                  <c:v>29</c:v>
                </c:pt>
                <c:pt idx="9">
                  <c:v>30</c:v>
                </c:pt>
                <c:pt idx="10">
                  <c:v>26</c:v>
                </c:pt>
                <c:pt idx="11">
                  <c:v>26</c:v>
                </c:pt>
                <c:pt idx="12">
                  <c:v>27</c:v>
                </c:pt>
                <c:pt idx="13">
                  <c:v>28</c:v>
                </c:pt>
                <c:pt idx="14">
                  <c:v>27</c:v>
                </c:pt>
                <c:pt idx="15">
                  <c:v>24</c:v>
                </c:pt>
                <c:pt idx="16">
                  <c:v>25</c:v>
                </c:pt>
                <c:pt idx="17">
                  <c:v>27</c:v>
                </c:pt>
                <c:pt idx="18">
                  <c:v>29</c:v>
                </c:pt>
                <c:pt idx="19">
                  <c:v>35</c:v>
                </c:pt>
                <c:pt idx="20">
                  <c:v>35</c:v>
                </c:pt>
                <c:pt idx="21">
                  <c:v>33</c:v>
                </c:pt>
                <c:pt idx="22">
                  <c:v>31</c:v>
                </c:pt>
                <c:pt idx="23">
                  <c:v>31</c:v>
                </c:pt>
                <c:pt idx="24">
                  <c:v>30</c:v>
                </c:pt>
                <c:pt idx="25">
                  <c:v>33</c:v>
                </c:pt>
                <c:pt idx="26">
                  <c:v>35</c:v>
                </c:pt>
                <c:pt idx="27">
                  <c:v>35</c:v>
                </c:pt>
                <c:pt idx="28">
                  <c:v>36</c:v>
                </c:pt>
                <c:pt idx="29">
                  <c:v>37</c:v>
                </c:pt>
                <c:pt idx="30">
                  <c:v>34</c:v>
                </c:pt>
                <c:pt idx="31">
                  <c:v>36</c:v>
                </c:pt>
                <c:pt idx="32">
                  <c:v>36</c:v>
                </c:pt>
                <c:pt idx="33">
                  <c:v>35</c:v>
                </c:pt>
                <c:pt idx="34">
                  <c:v>34</c:v>
                </c:pt>
                <c:pt idx="35">
                  <c:v>31</c:v>
                </c:pt>
                <c:pt idx="36">
                  <c:v>35</c:v>
                </c:pt>
                <c:pt idx="37">
                  <c:v>36</c:v>
                </c:pt>
                <c:pt idx="38">
                  <c:v>39</c:v>
                </c:pt>
                <c:pt idx="39">
                  <c:v>38</c:v>
                </c:pt>
                <c:pt idx="40">
                  <c:v>34</c:v>
                </c:pt>
                <c:pt idx="41">
                  <c:v>36</c:v>
                </c:pt>
                <c:pt idx="42">
                  <c:v>35</c:v>
                </c:pt>
                <c:pt idx="43">
                  <c:v>36</c:v>
                </c:pt>
                <c:pt idx="44">
                  <c:v>33</c:v>
                </c:pt>
                <c:pt idx="45">
                  <c:v>33</c:v>
                </c:pt>
              </c:numCache>
            </c:numRef>
          </c:val>
          <c:smooth val="0"/>
          <c:extLst>
            <c:ext xmlns:c16="http://schemas.microsoft.com/office/drawing/2014/chart" uri="{C3380CC4-5D6E-409C-BE32-E72D297353CC}">
              <c16:uniqueId val="{00000002-F702-4F12-B2CD-1A514F807F2B}"/>
            </c:ext>
          </c:extLst>
        </c:ser>
        <c:ser>
          <c:idx val="3"/>
          <c:order val="3"/>
          <c:tx>
            <c:strRef>
              <c:f>'Monthly Totals'!$E$1</c:f>
              <c:strCache>
                <c:ptCount val="1"/>
                <c:pt idx="0">
                  <c:v>DAILY MANPOWER</c:v>
                </c:pt>
              </c:strCache>
            </c:strRef>
          </c:tx>
          <c:spPr>
            <a:ln w="28575" cap="rnd">
              <a:solidFill>
                <a:schemeClr val="accent4"/>
              </a:solidFill>
              <a:round/>
            </a:ln>
            <a:effectLst/>
          </c:spPr>
          <c:marker>
            <c:symbol val="none"/>
          </c:marker>
          <c:cat>
            <c:numRef>
              <c:f>'Monthly Totals'!$A$2:$A$49</c:f>
              <c:numCache>
                <c:formatCode>mmm\-yy</c:formatCode>
                <c:ptCount val="4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numCache>
            </c:numRef>
          </c:cat>
          <c:val>
            <c:numRef>
              <c:f>'Monthly Totals'!$E$14:$E$61</c:f>
              <c:numCache>
                <c:formatCode>General</c:formatCode>
                <c:ptCount val="48"/>
                <c:pt idx="0">
                  <c:v>26</c:v>
                </c:pt>
                <c:pt idx="1">
                  <c:v>27</c:v>
                </c:pt>
                <c:pt idx="2">
                  <c:v>27</c:v>
                </c:pt>
                <c:pt idx="3">
                  <c:v>27</c:v>
                </c:pt>
                <c:pt idx="4">
                  <c:v>26</c:v>
                </c:pt>
                <c:pt idx="5">
                  <c:v>28</c:v>
                </c:pt>
                <c:pt idx="6">
                  <c:v>26</c:v>
                </c:pt>
                <c:pt idx="7">
                  <c:v>27</c:v>
                </c:pt>
                <c:pt idx="8">
                  <c:v>26</c:v>
                </c:pt>
                <c:pt idx="9">
                  <c:v>27</c:v>
                </c:pt>
                <c:pt idx="10">
                  <c:v>23</c:v>
                </c:pt>
                <c:pt idx="11">
                  <c:v>26</c:v>
                </c:pt>
                <c:pt idx="12">
                  <c:v>26</c:v>
                </c:pt>
                <c:pt idx="13">
                  <c:v>28</c:v>
                </c:pt>
                <c:pt idx="14">
                  <c:v>29</c:v>
                </c:pt>
                <c:pt idx="15">
                  <c:v>31</c:v>
                </c:pt>
                <c:pt idx="16">
                  <c:v>28</c:v>
                </c:pt>
                <c:pt idx="17">
                  <c:v>30</c:v>
                </c:pt>
                <c:pt idx="18">
                  <c:v>27</c:v>
                </c:pt>
                <c:pt idx="19">
                  <c:v>25</c:v>
                </c:pt>
                <c:pt idx="20">
                  <c:v>24</c:v>
                </c:pt>
                <c:pt idx="21">
                  <c:v>25</c:v>
                </c:pt>
                <c:pt idx="22">
                  <c:v>21</c:v>
                </c:pt>
                <c:pt idx="23">
                  <c:v>23</c:v>
                </c:pt>
                <c:pt idx="24">
                  <c:v>23</c:v>
                </c:pt>
                <c:pt idx="25">
                  <c:v>24</c:v>
                </c:pt>
                <c:pt idx="26">
                  <c:v>25</c:v>
                </c:pt>
                <c:pt idx="27">
                  <c:v>24</c:v>
                </c:pt>
                <c:pt idx="28">
                  <c:v>23</c:v>
                </c:pt>
                <c:pt idx="29">
                  <c:v>26</c:v>
                </c:pt>
                <c:pt idx="30">
                  <c:v>24</c:v>
                </c:pt>
                <c:pt idx="31">
                  <c:v>25</c:v>
                </c:pt>
                <c:pt idx="32">
                  <c:v>25</c:v>
                </c:pt>
                <c:pt idx="33">
                  <c:v>25</c:v>
                </c:pt>
                <c:pt idx="34">
                  <c:v>25</c:v>
                </c:pt>
                <c:pt idx="35">
                  <c:v>25</c:v>
                </c:pt>
                <c:pt idx="36">
                  <c:v>28</c:v>
                </c:pt>
                <c:pt idx="37">
                  <c:v>27</c:v>
                </c:pt>
                <c:pt idx="38">
                  <c:v>29</c:v>
                </c:pt>
                <c:pt idx="39">
                  <c:v>28</c:v>
                </c:pt>
                <c:pt idx="40">
                  <c:v>28</c:v>
                </c:pt>
                <c:pt idx="41">
                  <c:v>31</c:v>
                </c:pt>
                <c:pt idx="42">
                  <c:v>29</c:v>
                </c:pt>
                <c:pt idx="43">
                  <c:v>30</c:v>
                </c:pt>
                <c:pt idx="44">
                  <c:v>29</c:v>
                </c:pt>
                <c:pt idx="45">
                  <c:v>30</c:v>
                </c:pt>
              </c:numCache>
            </c:numRef>
          </c:val>
          <c:smooth val="0"/>
          <c:extLst>
            <c:ext xmlns:c16="http://schemas.microsoft.com/office/drawing/2014/chart" uri="{C3380CC4-5D6E-409C-BE32-E72D297353CC}">
              <c16:uniqueId val="{00000003-F702-4F12-B2CD-1A514F807F2B}"/>
            </c:ext>
          </c:extLst>
        </c:ser>
        <c:dLbls>
          <c:showLegendKey val="0"/>
          <c:showVal val="0"/>
          <c:showCatName val="0"/>
          <c:showSerName val="0"/>
          <c:showPercent val="0"/>
          <c:showBubbleSize val="0"/>
        </c:dLbls>
        <c:marker val="1"/>
        <c:smooth val="0"/>
        <c:axId val="426517487"/>
        <c:axId val="426514991"/>
      </c:lineChart>
      <c:dateAx>
        <c:axId val="426520815"/>
        <c:scaling>
          <c:orientation val="minMax"/>
        </c:scaling>
        <c:delete val="0"/>
        <c:axPos val="b"/>
        <c:numFmt formatCode="mmm\-yy"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26521647"/>
        <c:crosses val="autoZero"/>
        <c:auto val="1"/>
        <c:lblOffset val="100"/>
        <c:baseTimeUnit val="months"/>
      </c:dateAx>
      <c:valAx>
        <c:axId val="426521647"/>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26520815"/>
        <c:crosses val="autoZero"/>
        <c:crossBetween val="between"/>
      </c:valAx>
      <c:valAx>
        <c:axId val="42651499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26517487"/>
        <c:crosses val="max"/>
        <c:crossBetween val="between"/>
      </c:valAx>
      <c:dateAx>
        <c:axId val="426517487"/>
        <c:scaling>
          <c:orientation val="minMax"/>
        </c:scaling>
        <c:delete val="1"/>
        <c:axPos val="b"/>
        <c:numFmt formatCode="mmm\-yy" sourceLinked="1"/>
        <c:majorTickMark val="out"/>
        <c:minorTickMark val="none"/>
        <c:tickLblPos val="nextTo"/>
        <c:crossAx val="426514991"/>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baseline="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BUILDING INSPECTOR ACTIVITY</a:t>
            </a:r>
          </a:p>
        </c:rich>
      </c:tx>
      <c:overlay val="0"/>
      <c:spPr>
        <a:noFill/>
        <a:ln w="25400">
          <a:noFill/>
        </a:ln>
      </c:spPr>
    </c:title>
    <c:autoTitleDeleted val="0"/>
    <c:plotArea>
      <c:layout>
        <c:manualLayout>
          <c:layoutTarget val="inner"/>
          <c:xMode val="edge"/>
          <c:yMode val="edge"/>
          <c:x val="7.0695705815662438E-2"/>
          <c:y val="0.12296148603742128"/>
          <c:w val="0.91107067704148315"/>
          <c:h val="0.66164126479898167"/>
        </c:manualLayout>
      </c:layout>
      <c:barChart>
        <c:barDir val="col"/>
        <c:grouping val="clustered"/>
        <c:varyColors val="0"/>
        <c:ser>
          <c:idx val="0"/>
          <c:order val="0"/>
          <c:tx>
            <c:strRef>
              <c:f>'Bldg Inspector Activity'!$B$4</c:f>
              <c:strCache>
                <c:ptCount val="1"/>
                <c:pt idx="0">
                  <c:v>FY18</c:v>
                </c:pt>
              </c:strCache>
            </c:strRef>
          </c:tx>
          <c:spPr>
            <a:solidFill>
              <a:srgbClr val="C00000"/>
            </a:solidFill>
            <a:ln w="25400">
              <a:noFill/>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Activity'!$B$5:$B$9</c:f>
              <c:numCache>
                <c:formatCode>#,##0</c:formatCode>
                <c:ptCount val="5"/>
                <c:pt idx="0">
                  <c:v>182535</c:v>
                </c:pt>
                <c:pt idx="1">
                  <c:v>16550</c:v>
                </c:pt>
                <c:pt idx="2">
                  <c:v>20045</c:v>
                </c:pt>
                <c:pt idx="3">
                  <c:v>4079</c:v>
                </c:pt>
                <c:pt idx="4">
                  <c:v>3265</c:v>
                </c:pt>
              </c:numCache>
            </c:numRef>
          </c:val>
          <c:extLst>
            <c:ext xmlns:c16="http://schemas.microsoft.com/office/drawing/2014/chart" uri="{C3380CC4-5D6E-409C-BE32-E72D297353CC}">
              <c16:uniqueId val="{00000000-62F2-49E5-9B6A-D3CB681B6ECE}"/>
            </c:ext>
          </c:extLst>
        </c:ser>
        <c:ser>
          <c:idx val="1"/>
          <c:order val="1"/>
          <c:tx>
            <c:strRef>
              <c:f>'Bldg Inspector Activity'!$C$4</c:f>
              <c:strCache>
                <c:ptCount val="1"/>
                <c:pt idx="0">
                  <c:v>FY19</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Activity'!$C$5:$C$9</c:f>
              <c:numCache>
                <c:formatCode>#,##0</c:formatCode>
                <c:ptCount val="5"/>
                <c:pt idx="0">
                  <c:v>243423</c:v>
                </c:pt>
                <c:pt idx="1">
                  <c:v>28272</c:v>
                </c:pt>
                <c:pt idx="2">
                  <c:v>25639</c:v>
                </c:pt>
                <c:pt idx="3">
                  <c:v>4514</c:v>
                </c:pt>
                <c:pt idx="4">
                  <c:v>4871</c:v>
                </c:pt>
              </c:numCache>
            </c:numRef>
          </c:val>
          <c:extLst>
            <c:ext xmlns:c16="http://schemas.microsoft.com/office/drawing/2014/chart" uri="{C3380CC4-5D6E-409C-BE32-E72D297353CC}">
              <c16:uniqueId val="{00000001-62F2-49E5-9B6A-D3CB681B6ECE}"/>
            </c:ext>
          </c:extLst>
        </c:ser>
        <c:ser>
          <c:idx val="2"/>
          <c:order val="2"/>
          <c:tx>
            <c:strRef>
              <c:f>'Bldg Inspector Activity'!$D$4</c:f>
              <c:strCache>
                <c:ptCount val="1"/>
                <c:pt idx="0">
                  <c:v>FY20</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Activity'!$D$5:$D$9</c:f>
              <c:numCache>
                <c:formatCode>#,##0</c:formatCode>
                <c:ptCount val="5"/>
                <c:pt idx="0">
                  <c:v>201234</c:v>
                </c:pt>
                <c:pt idx="1">
                  <c:v>25095</c:v>
                </c:pt>
                <c:pt idx="2">
                  <c:v>16334</c:v>
                </c:pt>
                <c:pt idx="3">
                  <c:v>3220</c:v>
                </c:pt>
                <c:pt idx="4">
                  <c:v>3267</c:v>
                </c:pt>
              </c:numCache>
            </c:numRef>
          </c:val>
          <c:extLst>
            <c:ext xmlns:c16="http://schemas.microsoft.com/office/drawing/2014/chart" uri="{C3380CC4-5D6E-409C-BE32-E72D297353CC}">
              <c16:uniqueId val="{00000002-62F2-49E5-9B6A-D3CB681B6ECE}"/>
            </c:ext>
          </c:extLst>
        </c:ser>
        <c:ser>
          <c:idx val="3"/>
          <c:order val="3"/>
          <c:tx>
            <c:strRef>
              <c:f>'Bldg Inspector Activity'!$E$4</c:f>
              <c:strCache>
                <c:ptCount val="1"/>
                <c:pt idx="0">
                  <c:v>FY21</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Activity'!$E$5:$E$9</c:f>
              <c:numCache>
                <c:formatCode>#,##0</c:formatCode>
                <c:ptCount val="5"/>
                <c:pt idx="0">
                  <c:v>220399</c:v>
                </c:pt>
                <c:pt idx="1">
                  <c:v>27765</c:v>
                </c:pt>
                <c:pt idx="2">
                  <c:v>16214</c:v>
                </c:pt>
                <c:pt idx="3">
                  <c:v>8644</c:v>
                </c:pt>
                <c:pt idx="4">
                  <c:v>9273</c:v>
                </c:pt>
              </c:numCache>
            </c:numRef>
          </c:val>
          <c:extLst>
            <c:ext xmlns:c16="http://schemas.microsoft.com/office/drawing/2014/chart" uri="{C3380CC4-5D6E-409C-BE32-E72D297353CC}">
              <c16:uniqueId val="{00000003-62F2-49E5-9B6A-D3CB681B6ECE}"/>
            </c:ext>
          </c:extLst>
        </c:ser>
        <c:ser>
          <c:idx val="4"/>
          <c:order val="4"/>
          <c:tx>
            <c:strRef>
              <c:f>'Bldg Inspector Activity'!$F$4</c:f>
              <c:strCache>
                <c:ptCount val="1"/>
                <c:pt idx="0">
                  <c:v>FY22</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Activity'!$F$5:$F$9</c:f>
              <c:numCache>
                <c:formatCode>_(* #,##0_);_(* \(#,##0\);_(* "-"_);_(@_)</c:formatCode>
                <c:ptCount val="5"/>
                <c:pt idx="0">
                  <c:v>250143</c:v>
                </c:pt>
                <c:pt idx="1">
                  <c:v>34437</c:v>
                </c:pt>
                <c:pt idx="2">
                  <c:v>18120</c:v>
                </c:pt>
                <c:pt idx="3">
                  <c:v>9408</c:v>
                </c:pt>
                <c:pt idx="4">
                  <c:v>13087</c:v>
                </c:pt>
              </c:numCache>
            </c:numRef>
          </c:val>
          <c:extLst>
            <c:ext xmlns:c16="http://schemas.microsoft.com/office/drawing/2014/chart" uri="{C3380CC4-5D6E-409C-BE32-E72D297353CC}">
              <c16:uniqueId val="{00000004-62F2-49E5-9B6A-D3CB681B6ECE}"/>
            </c:ext>
          </c:extLst>
        </c:ser>
        <c:ser>
          <c:idx val="5"/>
          <c:order val="5"/>
          <c:tx>
            <c:strRef>
              <c:f>'Bldg Inspector Activity'!$G$4</c:f>
              <c:strCache>
                <c:ptCount val="1"/>
                <c:pt idx="0">
                  <c:v>FY23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'Bldg Inspector Activity'!$A$5:$A$9</c:f>
              <c:strCache>
                <c:ptCount val="5"/>
                <c:pt idx="0">
                  <c:v>Approved</c:v>
                </c:pt>
                <c:pt idx="1">
                  <c:v>Denied</c:v>
                </c:pt>
                <c:pt idx="2">
                  <c:v>Cancelled</c:v>
                </c:pt>
                <c:pt idx="3">
                  <c:v>Rollover</c:v>
                </c:pt>
                <c:pt idx="4">
                  <c:v>Others</c:v>
                </c:pt>
              </c:strCache>
            </c:strRef>
          </c:cat>
          <c:val>
            <c:numRef>
              <c:f>'Bldg Inspector Activity'!$G$5:$G$9</c:f>
              <c:numCache>
                <c:formatCode>_(* #,##0_);_(* \(#,##0\);_(* "-"_);_(@_)</c:formatCode>
                <c:ptCount val="5"/>
                <c:pt idx="0">
                  <c:v>88546</c:v>
                </c:pt>
                <c:pt idx="1">
                  <c:v>11656</c:v>
                </c:pt>
                <c:pt idx="2">
                  <c:v>5441</c:v>
                </c:pt>
                <c:pt idx="3">
                  <c:v>2174</c:v>
                </c:pt>
                <c:pt idx="4">
                  <c:v>5076</c:v>
                </c:pt>
              </c:numCache>
            </c:numRef>
          </c:val>
          <c:extLst>
            <c:ext xmlns:c16="http://schemas.microsoft.com/office/drawing/2014/chart" uri="{C3380CC4-5D6E-409C-BE32-E72D297353CC}">
              <c16:uniqueId val="{00000005-62F2-49E5-9B6A-D3CB681B6ECE}"/>
            </c:ext>
          </c:extLst>
        </c:ser>
        <c:dLbls>
          <c:showLegendKey val="0"/>
          <c:showVal val="0"/>
          <c:showCatName val="0"/>
          <c:showSerName val="0"/>
          <c:showPercent val="0"/>
          <c:showBubbleSize val="0"/>
        </c:dLbls>
        <c:gapWidth val="150"/>
        <c:axId val="2057538399"/>
        <c:axId val="1"/>
      </c:barChart>
      <c:catAx>
        <c:axId val="2057538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en-US"/>
          </a:p>
        </c:txPr>
        <c:crossAx val="2057538399"/>
        <c:crosses val="autoZero"/>
        <c:crossBetween val="between"/>
      </c:valAx>
      <c:dTable>
        <c:showHorzBorder val="1"/>
        <c:showVertBorder val="1"/>
        <c:showOutline val="1"/>
        <c:showKeys val="1"/>
        <c:spPr>
          <a:noFill/>
          <a:ln w="6350">
            <a:solidFill>
              <a:schemeClr val="bg1"/>
            </a:solidFill>
          </a:ln>
          <a:effectLst/>
        </c:spPr>
        <c:txPr>
          <a:bodyPr/>
          <a:lstStyle/>
          <a:p>
            <a:pPr rtl="0">
              <a:defRPr sz="900" b="0" i="0" u="none" strike="noStrike" baseline="0">
                <a:solidFill>
                  <a:srgbClr val="000000"/>
                </a:solidFill>
                <a:latin typeface="Calibri"/>
                <a:ea typeface="Calibri"/>
                <a:cs typeface="Calibri"/>
              </a:defRPr>
            </a:pPr>
            <a:endParaRPr lang="en-US"/>
          </a:p>
        </c:txPr>
      </c:dTable>
      <c:spPr>
        <a:solidFill>
          <a:schemeClr val="tx1"/>
        </a:solidFill>
        <a:ln w="25400">
          <a:noFill/>
        </a:ln>
      </c:spPr>
    </c:plotArea>
    <c:plotVisOnly val="1"/>
    <c:dispBlanksAs val="gap"/>
    <c:showDLblsOverMax val="0"/>
  </c:chart>
  <c:spPr>
    <a:solidFill>
      <a:schemeClr val="tx1"/>
    </a:solidFill>
    <a:ln w="9525" cap="flat" cmpd="sng" algn="ctr">
      <a:solidFill>
        <a:schemeClr val="bg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FY19</a:t>
            </a:r>
          </a:p>
        </c:rich>
      </c:tx>
      <c:layout>
        <c:manualLayout>
          <c:xMode val="edge"/>
          <c:yMode val="edge"/>
          <c:x val="0.43413477370396775"/>
          <c:y val="0.54351812050872939"/>
        </c:manualLayout>
      </c:layout>
      <c:overlay val="0"/>
      <c:spPr>
        <a:noFill/>
        <a:ln w="25400">
          <a:noFill/>
        </a:ln>
      </c:spPr>
    </c:title>
    <c:autoTitleDeleted val="0"/>
    <c:plotArea>
      <c:layout/>
      <c:pieChart>
        <c:varyColors val="1"/>
        <c:ser>
          <c:idx val="0"/>
          <c:order val="0"/>
          <c:tx>
            <c:strRef>
              <c:f>'Bldg Inspector Activity'!$P$21</c:f>
              <c:strCache>
                <c:ptCount val="1"/>
                <c:pt idx="0">
                  <c:v>FY19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1C-4DB5-9287-B79EE693F388}"/>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E21C-4DB5-9287-B79EE693F3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1C-4DB5-9287-B79EE693F388}"/>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Activity'!$P$22:$P$23,'Bldg Inspector Activity'!$P$26)</c:f>
              <c:numCache>
                <c:formatCode>#,##0</c:formatCode>
                <c:ptCount val="3"/>
                <c:pt idx="0">
                  <c:v>243423</c:v>
                </c:pt>
                <c:pt idx="1">
                  <c:v>28272</c:v>
                </c:pt>
                <c:pt idx="2">
                  <c:v>4871</c:v>
                </c:pt>
              </c:numCache>
            </c:numRef>
          </c:val>
          <c:extLst>
            <c:ext xmlns:c16="http://schemas.microsoft.com/office/drawing/2014/chart" uri="{C3380CC4-5D6E-409C-BE32-E72D297353CC}">
              <c16:uniqueId val="{00000006-E21C-4DB5-9287-B79EE693F388}"/>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baseline="0" dirty="0"/>
              <a:t>FY18</a:t>
            </a:r>
          </a:p>
        </c:rich>
      </c:tx>
      <c:layout>
        <c:manualLayout>
          <c:xMode val="edge"/>
          <c:yMode val="edge"/>
          <c:x val="0.42434822749887302"/>
          <c:y val="0.5432428866206378"/>
        </c:manualLayout>
      </c:layout>
      <c:overlay val="0"/>
      <c:spPr>
        <a:noFill/>
        <a:ln w="25400">
          <a:noFill/>
        </a:ln>
      </c:spPr>
    </c:title>
    <c:autoTitleDeleted val="0"/>
    <c:plotArea>
      <c:layout/>
      <c:pieChart>
        <c:varyColors val="1"/>
        <c:ser>
          <c:idx val="0"/>
          <c:order val="0"/>
          <c:tx>
            <c:strRef>
              <c:f>'Bldg Inspector Activity'!$O$21</c:f>
              <c:strCache>
                <c:ptCount val="1"/>
                <c:pt idx="0">
                  <c:v>FY18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B9-4B7F-98F4-7D7B5D2585DB}"/>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C3B9-4B7F-98F4-7D7B5D2585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B9-4B7F-98F4-7D7B5D2585DB}"/>
              </c:ext>
            </c:extLst>
          </c:dPt>
          <c:dLbls>
            <c:dLbl>
              <c:idx val="0"/>
              <c:layout>
                <c:manualLayout>
                  <c:x val="-0.10142076809338571"/>
                  <c:y val="-0.175734813767846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B9-4B7F-98F4-7D7B5D2585DB}"/>
                </c:ext>
              </c:extLst>
            </c:dLbl>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Activity'!$O$22:$O$23,'Bldg Inspector Activity'!$O$26)</c:f>
              <c:numCache>
                <c:formatCode>#,##0</c:formatCode>
                <c:ptCount val="3"/>
                <c:pt idx="0">
                  <c:v>182535</c:v>
                </c:pt>
                <c:pt idx="1">
                  <c:v>16550</c:v>
                </c:pt>
                <c:pt idx="2">
                  <c:v>3265</c:v>
                </c:pt>
              </c:numCache>
            </c:numRef>
          </c:val>
          <c:extLst>
            <c:ext xmlns:c16="http://schemas.microsoft.com/office/drawing/2014/chart" uri="{C3380CC4-5D6E-409C-BE32-E72D297353CC}">
              <c16:uniqueId val="{00000006-C3B9-4B7F-98F4-7D7B5D2585DB}"/>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FY20</a:t>
            </a:r>
          </a:p>
        </c:rich>
      </c:tx>
      <c:layout>
        <c:manualLayout>
          <c:xMode val="edge"/>
          <c:yMode val="edge"/>
          <c:x val="0.43885580149329606"/>
          <c:y val="0.54560445231469767"/>
        </c:manualLayout>
      </c:layout>
      <c:overlay val="0"/>
      <c:spPr>
        <a:noFill/>
        <a:ln w="25400">
          <a:noFill/>
        </a:ln>
      </c:spPr>
    </c:title>
    <c:autoTitleDeleted val="0"/>
    <c:plotArea>
      <c:layout/>
      <c:pieChart>
        <c:varyColors val="1"/>
        <c:ser>
          <c:idx val="0"/>
          <c:order val="0"/>
          <c:tx>
            <c:strRef>
              <c:f>'Bldg Inspector Activity'!$Q$21</c:f>
              <c:strCache>
                <c:ptCount val="1"/>
                <c:pt idx="0">
                  <c:v>FY20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F9-4361-9668-B654E15F73B9}"/>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21F9-4361-9668-B654E15F73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F9-4361-9668-B654E15F73B9}"/>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Activity'!$Q$22:$Q$23,'Bldg Inspector Activity'!$Q$26)</c:f>
              <c:numCache>
                <c:formatCode>#,##0</c:formatCode>
                <c:ptCount val="3"/>
                <c:pt idx="0">
                  <c:v>201234</c:v>
                </c:pt>
                <c:pt idx="1">
                  <c:v>25095</c:v>
                </c:pt>
                <c:pt idx="2">
                  <c:v>3267</c:v>
                </c:pt>
              </c:numCache>
            </c:numRef>
          </c:val>
          <c:extLst>
            <c:ext xmlns:c16="http://schemas.microsoft.com/office/drawing/2014/chart" uri="{C3380CC4-5D6E-409C-BE32-E72D297353CC}">
              <c16:uniqueId val="{00000006-21F9-4361-9668-B654E15F73B9}"/>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8T09:55:43.624" idx="14">
    <p:pos x="10" y="10"/>
    <p:text>Include as a hond-out the by-laws.  This is where the DA's office explains the legal role of the commitee and the members</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2-28T09:55:43.624" idx="1">
    <p:pos x="10" y="10"/>
    <p:text>Include as a hond-out the by-laws.  This is where the DA's office explains the legal role of the commitee and the members</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2-28T09:55:43.624" idx="12">
    <p:pos x="10" y="10"/>
    <p:text>Include as a hond-out the by-laws.  This is where the DA's office explains the legal role of the commitee and the members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0DAAA05-A1A1-4BEA-B958-44C567444AAB}" type="datetimeFigureOut">
              <a:rPr lang="en-US" smtClean="0"/>
              <a:t>11/7/2022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3BF3E0-EFA2-44BA-AA02-CBB03D1CB25B}" type="slidenum">
              <a:rPr lang="en-US" smtClean="0"/>
              <a:t>‹#›</a:t>
            </a:fld>
            <a:endParaRPr lang="en-US"/>
          </a:p>
        </p:txBody>
      </p:sp>
    </p:spTree>
    <p:extLst>
      <p:ext uri="{BB962C8B-B14F-4D97-AF65-F5344CB8AC3E}">
        <p14:creationId xmlns:p14="http://schemas.microsoft.com/office/powerpoint/2010/main" val="382809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C06A1-9B4B-4ECC-AA3A-5A92F226C3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58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C06A1-9B4B-4ECC-AA3A-5A92F226C3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99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C06A1-9B4B-4ECC-AA3A-5A92F226C3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19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C06A1-9B4B-4ECC-AA3A-5A92F226C3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14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C06A1-9B4B-4ECC-AA3A-5A92F226C3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81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C06A1-9B4B-4ECC-AA3A-5A92F226C3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16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2"/>
          <p:cNvSpPr/>
          <p:nvPr/>
        </p:nvSpPr>
        <p:spPr>
          <a:xfrm>
            <a:off x="-11289" y="-16933"/>
            <a:ext cx="11672712"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3838" y="4445001"/>
            <a:ext cx="11286260"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3818" y="1"/>
            <a:ext cx="7748313"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227691" y="213023"/>
            <a:ext cx="11307379"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01888" y="668338"/>
            <a:ext cx="10044699"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739283" y="3446831"/>
            <a:ext cx="1001608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892095" y="4714242"/>
            <a:ext cx="6143653" cy="942356"/>
          </a:xfrm>
        </p:spPr>
        <p:txBody>
          <a:bodyPr/>
          <a:lstStyle>
            <a:lvl1pPr algn="ctr">
              <a:defRPr sz="4200">
                <a:solidFill>
                  <a:schemeClr val="accent1">
                    <a:lumMod val="50000"/>
                  </a:schemeClr>
                </a:solidFill>
              </a:defRPr>
            </a:lvl1pPr>
          </a:lstStyle>
          <a:p>
            <a:fld id="{DFB9B705-CADF-4A87-8116-662071315A47}" type="datetimeFigureOut">
              <a:rPr lang="en-US" smtClean="0"/>
              <a:t>11/7/2022</a:t>
            </a:fld>
            <a:endParaRPr lang="en-US" dirty="0"/>
          </a:p>
        </p:txBody>
      </p:sp>
      <p:sp>
        <p:nvSpPr>
          <p:cNvPr id="5" name="Footer Placeholder 4"/>
          <p:cNvSpPr>
            <a:spLocks noGrp="1"/>
          </p:cNvSpPr>
          <p:nvPr>
            <p:ph type="ftr" sz="quarter" idx="11"/>
          </p:nvPr>
        </p:nvSpPr>
        <p:spPr>
          <a:xfrm rot="21420000">
            <a:off x="-16178" y="4954636"/>
            <a:ext cx="398275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9868691" y="3819948"/>
            <a:ext cx="907187" cy="498470"/>
          </a:xfrm>
        </p:spPr>
        <p:txBody>
          <a:bodyPr/>
          <a:lstStyle>
            <a:lvl1pPr>
              <a:defRPr sz="2400">
                <a:solidFill>
                  <a:schemeClr val="tx1">
                    <a:lumMod val="75000"/>
                    <a:lumOff val="25000"/>
                  </a:schemeClr>
                </a:solidFill>
              </a:defRPr>
            </a:lvl1pPr>
          </a:lstStyle>
          <a:p>
            <a:fld id="{C9CACE42-A8CA-4D80-9701-5C83FE0F0435}" type="slidenum">
              <a:rPr lang="en-US" smtClean="0"/>
              <a:t>‹#›</a:t>
            </a:fld>
            <a:endParaRPr lang="en-US" dirty="0"/>
          </a:p>
        </p:txBody>
      </p:sp>
      <p:sp>
        <p:nvSpPr>
          <p:cNvPr id="33" name="5-Point Star 32"/>
          <p:cNvSpPr/>
          <p:nvPr/>
        </p:nvSpPr>
        <p:spPr>
          <a:xfrm rot="21420000">
            <a:off x="4162602" y="5057183"/>
            <a:ext cx="687181"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269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2" y="685801"/>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174172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2"/>
            <a:ext cx="10396903"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81"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333332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3"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5"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3"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CE42-A8CA-4D80-9701-5C83FE0F0435}" type="slidenum">
              <a:rPr lang="en-US" smtClean="0"/>
              <a:t>‹#›</a:t>
            </a:fld>
            <a:endParaRPr lang="en-US" dirty="0"/>
          </a:p>
        </p:txBody>
      </p:sp>
      <p:sp>
        <p:nvSpPr>
          <p:cNvPr id="10" name="TextBox 9"/>
          <p:cNvSpPr txBox="1"/>
          <p:nvPr/>
        </p:nvSpPr>
        <p:spPr>
          <a:xfrm>
            <a:off x="539040" y="8878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10529529" y="29064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8383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6"/>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1"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350615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1" y="685802"/>
            <a:ext cx="10394707"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3"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329195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2"/>
            <a:ext cx="10396883"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7"/>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9"/>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1"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7"/>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8" y="4389286"/>
            <a:ext cx="3311540"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89577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302535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2"/>
            <a:ext cx="2264647"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2" y="685802"/>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2232413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3525727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27128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813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3968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4253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9848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0056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6741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213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6461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2038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314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2"/>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3002937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98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5082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656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7209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4824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213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3"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5"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43126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6093" y="2063396"/>
            <a:ext cx="4788423"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3"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87121" y="2063396"/>
            <a:ext cx="479556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70"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53870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79395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289906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4" y="685802"/>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3" y="2709054"/>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230898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5877563"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63654" y="2"/>
            <a:ext cx="4216855"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2" y="2709054"/>
            <a:ext cx="587756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B9B705-CADF-4A87-8116-662071315A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CE42-A8CA-4D80-9701-5C83FE0F0435}" type="slidenum">
              <a:rPr lang="en-US" smtClean="0"/>
              <a:t>‹#›</a:t>
            </a:fld>
            <a:endParaRPr lang="en-US" dirty="0"/>
          </a:p>
        </p:txBody>
      </p:sp>
    </p:spTree>
    <p:extLst>
      <p:ext uri="{BB962C8B-B14F-4D97-AF65-F5344CB8AC3E}">
        <p14:creationId xmlns:p14="http://schemas.microsoft.com/office/powerpoint/2010/main" val="533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2"/>
            <a:ext cx="12005351"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685801" y="685802"/>
            <a:ext cx="10396883"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5801"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DFB9B705-CADF-4A87-8116-662071315A47}" type="datetimeFigureOut">
              <a:rPr lang="en-US" smtClean="0"/>
              <a:t>11/7/2022</a:t>
            </a:fld>
            <a:endParaRPr lang="en-US" dirty="0"/>
          </a:p>
        </p:txBody>
      </p:sp>
      <p:sp>
        <p:nvSpPr>
          <p:cNvPr id="5" name="Footer Placeholder 4"/>
          <p:cNvSpPr>
            <a:spLocks noGrp="1"/>
          </p:cNvSpPr>
          <p:nvPr>
            <p:ph type="ftr" sz="quarter" idx="3"/>
          </p:nvPr>
        </p:nvSpPr>
        <p:spPr>
          <a:xfrm>
            <a:off x="685802" y="5757334"/>
            <a:ext cx="549971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7"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C9CACE42-A8CA-4D80-9701-5C83FE0F0435}" type="slidenum">
              <a:rPr lang="en-US" smtClean="0"/>
              <a:t>‹#›</a:t>
            </a:fld>
            <a:endParaRPr lang="en-US" dirty="0"/>
          </a:p>
        </p:txBody>
      </p:sp>
    </p:spTree>
    <p:extLst>
      <p:ext uri="{BB962C8B-B14F-4D97-AF65-F5344CB8AC3E}">
        <p14:creationId xmlns:p14="http://schemas.microsoft.com/office/powerpoint/2010/main" val="42925538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DFF08F-DC6B-4601-B491-B0F83F6DD2DA}" type="datetimeFigureOut">
              <a:rPr lang="en-US" smtClean="0"/>
              <a:pPr/>
              <a:t>11/7/2022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512100"/>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0.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 Id="rId9"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BUILDING ENTERPRISE FUND ADVISORY COMMITTEE</a:t>
            </a:r>
          </a:p>
        </p:txBody>
      </p:sp>
      <p:sp>
        <p:nvSpPr>
          <p:cNvPr id="3" name="Subtitle 2"/>
          <p:cNvSpPr>
            <a:spLocks noGrp="1"/>
          </p:cNvSpPr>
          <p:nvPr>
            <p:ph type="subTitle" idx="1"/>
          </p:nvPr>
        </p:nvSpPr>
        <p:spPr/>
        <p:txBody>
          <a:bodyPr/>
          <a:lstStyle/>
          <a:p>
            <a:r>
              <a:rPr lang="en-US" dirty="0"/>
              <a:t>November 7, 2022</a:t>
            </a:r>
          </a:p>
        </p:txBody>
      </p:sp>
    </p:spTree>
    <p:extLst>
      <p:ext uri="{BB962C8B-B14F-4D97-AF65-F5344CB8AC3E}">
        <p14:creationId xmlns:p14="http://schemas.microsoft.com/office/powerpoint/2010/main" val="95859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0"/>
            <a:ext cx="9144000" cy="990600"/>
          </a:xfr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a:noAutofit/>
          </a:bodyPr>
          <a:lstStyle/>
          <a:p>
            <a:r>
              <a:rPr lang="en-US" sz="4000" dirty="0">
                <a:solidFill>
                  <a:schemeClr val="bg1"/>
                </a:solidFill>
                <a:latin typeface="Calibri" panose="020F0502020204030204" pitchFamily="34" charset="0"/>
                <a:cs typeface="Calibri" panose="020F0502020204030204" pitchFamily="34" charset="0"/>
              </a:rPr>
              <a:t>DESIGNATED CASH BALANCE</a:t>
            </a:r>
          </a:p>
        </p:txBody>
      </p:sp>
      <p:graphicFrame>
        <p:nvGraphicFramePr>
          <p:cNvPr id="4" name="Table 3">
            <a:extLst>
              <a:ext uri="{FF2B5EF4-FFF2-40B4-BE49-F238E27FC236}">
                <a16:creationId xmlns:a16="http://schemas.microsoft.com/office/drawing/2014/main" id="{7F9FBB79-E837-2281-78E5-FC37C5E8084C}"/>
              </a:ext>
            </a:extLst>
          </p:cNvPr>
          <p:cNvGraphicFramePr>
            <a:graphicFrameLocks noGrp="1"/>
          </p:cNvGraphicFramePr>
          <p:nvPr/>
        </p:nvGraphicFramePr>
        <p:xfrm>
          <a:off x="1845728" y="1332195"/>
          <a:ext cx="4267201" cy="2170585"/>
        </p:xfrm>
        <a:graphic>
          <a:graphicData uri="http://schemas.openxmlformats.org/drawingml/2006/table">
            <a:tbl>
              <a:tblPr/>
              <a:tblGrid>
                <a:gridCol w="2190245">
                  <a:extLst>
                    <a:ext uri="{9D8B030D-6E8A-4147-A177-3AD203B41FA5}">
                      <a16:colId xmlns:a16="http://schemas.microsoft.com/office/drawing/2014/main" val="3738808643"/>
                    </a:ext>
                  </a:extLst>
                </a:gridCol>
                <a:gridCol w="536028">
                  <a:extLst>
                    <a:ext uri="{9D8B030D-6E8A-4147-A177-3AD203B41FA5}">
                      <a16:colId xmlns:a16="http://schemas.microsoft.com/office/drawing/2014/main" val="2975492416"/>
                    </a:ext>
                  </a:extLst>
                </a:gridCol>
                <a:gridCol w="304800">
                  <a:extLst>
                    <a:ext uri="{9D8B030D-6E8A-4147-A177-3AD203B41FA5}">
                      <a16:colId xmlns:a16="http://schemas.microsoft.com/office/drawing/2014/main" val="2698450625"/>
                    </a:ext>
                  </a:extLst>
                </a:gridCol>
                <a:gridCol w="1236128">
                  <a:extLst>
                    <a:ext uri="{9D8B030D-6E8A-4147-A177-3AD203B41FA5}">
                      <a16:colId xmlns:a16="http://schemas.microsoft.com/office/drawing/2014/main" val="4059508062"/>
                    </a:ext>
                  </a:extLst>
                </a:gridCol>
              </a:tblGrid>
              <a:tr h="371352">
                <a:tc gridSpan="2">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Designated Cash at 6/30/2021</a:t>
                      </a: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   21,671,001 </a:t>
                      </a:r>
                    </a:p>
                  </a:txBody>
                  <a:tcPr marL="0" marR="0" marT="0" marB="0" anchor="b">
                    <a:lnL>
                      <a:noFill/>
                    </a:lnL>
                    <a:lnR>
                      <a:noFill/>
                    </a:lnR>
                    <a:lnT>
                      <a:noFill/>
                    </a:lnT>
                    <a:lnB>
                      <a:noFill/>
                    </a:lnB>
                  </a:tcPr>
                </a:tc>
                <a:extLst>
                  <a:ext uri="{0D108BD9-81ED-4DB2-BD59-A6C34878D82A}">
                    <a16:rowId xmlns:a16="http://schemas.microsoft.com/office/drawing/2014/main" val="1385983433"/>
                  </a:ext>
                </a:extLst>
              </a:tr>
              <a:tr h="280895">
                <a:tc gridSpan="2">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BCC designation 11/16/21</a:t>
                      </a:r>
                    </a:p>
                  </a:txBody>
                  <a:tcPr marL="0" marR="0" marT="0"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5,500,000</a:t>
                      </a:r>
                    </a:p>
                  </a:txBody>
                  <a:tcPr marL="0" marR="0" marT="0" marB="0" anchor="b">
                    <a:lnL>
                      <a:noFill/>
                    </a:lnL>
                    <a:lnR>
                      <a:noFill/>
                    </a:lnR>
                    <a:lnT>
                      <a:noFill/>
                    </a:lnT>
                    <a:lnB>
                      <a:noFill/>
                    </a:lnB>
                  </a:tcPr>
                </a:tc>
                <a:extLst>
                  <a:ext uri="{0D108BD9-81ED-4DB2-BD59-A6C34878D82A}">
                    <a16:rowId xmlns:a16="http://schemas.microsoft.com/office/drawing/2014/main" val="2775782683"/>
                  </a:ext>
                </a:extLst>
              </a:tr>
              <a:tr h="280895">
                <a:tc gridSpan="3">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Expenses:</a:t>
                      </a: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14578920"/>
                  </a:ext>
                </a:extLst>
              </a:tr>
              <a:tr h="371352">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Building enhancements</a:t>
                      </a:r>
                    </a:p>
                  </a:txBody>
                  <a:tcPr marL="76420" marR="0" marT="0" marB="0" anchor="b">
                    <a:lnL>
                      <a:noFill/>
                    </a:lnL>
                    <a:lnR>
                      <a:noFill/>
                    </a:lnR>
                    <a:lnT>
                      <a:noFill/>
                    </a:lnT>
                    <a:lnB>
                      <a:noFill/>
                    </a:lnB>
                  </a:tcPr>
                </a:tc>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(1,387,042)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068739"/>
                  </a:ext>
                </a:extLst>
              </a:tr>
              <a:tr h="280895">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8575255"/>
                  </a:ext>
                </a:extLst>
              </a:tr>
              <a:tr h="292598">
                <a:tc gridSpan="3">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Unaudited Designated Cash  6/30/22</a:t>
                      </a: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   25,783,959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53595"/>
                  </a:ext>
                </a:extLst>
              </a:tr>
              <a:tr h="292598">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5577288"/>
                  </a:ext>
                </a:extLst>
              </a:tr>
            </a:tbl>
          </a:graphicData>
        </a:graphic>
      </p:graphicFrame>
      <p:graphicFrame>
        <p:nvGraphicFramePr>
          <p:cNvPr id="7" name="Table 6">
            <a:extLst>
              <a:ext uri="{FF2B5EF4-FFF2-40B4-BE49-F238E27FC236}">
                <a16:creationId xmlns:a16="http://schemas.microsoft.com/office/drawing/2014/main" id="{89E8567E-1E8E-ACAA-1605-14CC9E1C745E}"/>
              </a:ext>
            </a:extLst>
          </p:cNvPr>
          <p:cNvGraphicFramePr>
            <a:graphicFrameLocks noGrp="1"/>
          </p:cNvGraphicFramePr>
          <p:nvPr/>
        </p:nvGraphicFramePr>
        <p:xfrm>
          <a:off x="6858001" y="762000"/>
          <a:ext cx="3488273" cy="6035628"/>
        </p:xfrm>
        <a:graphic>
          <a:graphicData uri="http://schemas.openxmlformats.org/drawingml/2006/table">
            <a:tbl>
              <a:tblPr/>
              <a:tblGrid>
                <a:gridCol w="2325515">
                  <a:extLst>
                    <a:ext uri="{9D8B030D-6E8A-4147-A177-3AD203B41FA5}">
                      <a16:colId xmlns:a16="http://schemas.microsoft.com/office/drawing/2014/main" val="493180137"/>
                    </a:ext>
                  </a:extLst>
                </a:gridCol>
                <a:gridCol w="1162758">
                  <a:extLst>
                    <a:ext uri="{9D8B030D-6E8A-4147-A177-3AD203B41FA5}">
                      <a16:colId xmlns:a16="http://schemas.microsoft.com/office/drawing/2014/main" val="1377070028"/>
                    </a:ext>
                  </a:extLst>
                </a:gridCol>
              </a:tblGrid>
              <a:tr h="469128">
                <a:tc>
                  <a:txBody>
                    <a:bodyPr/>
                    <a:lstStyle/>
                    <a:p>
                      <a:pPr algn="l" fontAlgn="ctr"/>
                      <a:r>
                        <a:rPr lang="en-US" sz="1400" b="1" i="0" u="none" strike="noStrike" dirty="0">
                          <a:solidFill>
                            <a:schemeClr val="bg1"/>
                          </a:solidFill>
                          <a:effectLst/>
                          <a:latin typeface="Calibri" panose="020F0502020204030204" pitchFamily="34" charset="0"/>
                          <a:cs typeface="Calibri" panose="020F0502020204030204" pitchFamily="34" charset="0"/>
                        </a:rPr>
                        <a:t>Building Enhancements</a:t>
                      </a:r>
                    </a:p>
                  </a:txBody>
                  <a:tcPr marL="0" marR="0" marT="0" marB="0" anchor="ctr">
                    <a:lnL>
                      <a:noFill/>
                    </a:lnL>
                    <a:lnR>
                      <a:noFill/>
                    </a:lnR>
                    <a:lnT>
                      <a:noFill/>
                    </a:lnT>
                    <a:lnB>
                      <a:noFill/>
                    </a:lnB>
                    <a:solidFill>
                      <a:schemeClr val="tx1"/>
                    </a:solidFill>
                  </a:tcPr>
                </a:tc>
                <a:tc>
                  <a:txBody>
                    <a:bodyPr/>
                    <a:lstStyle/>
                    <a:p>
                      <a:pPr algn="ctr" fontAlgn="ctr"/>
                      <a:r>
                        <a:rPr lang="en-US" sz="1400" b="1" i="0" u="none" strike="noStrike" dirty="0">
                          <a:solidFill>
                            <a:schemeClr val="bg1"/>
                          </a:solidFill>
                          <a:effectLst/>
                          <a:latin typeface="Calibri" panose="020F0502020204030204" pitchFamily="34" charset="0"/>
                          <a:cs typeface="Calibri" panose="020F0502020204030204" pitchFamily="34" charset="0"/>
                        </a:rPr>
                        <a:t>FY22</a:t>
                      </a: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180475829"/>
                  </a:ext>
                </a:extLst>
              </a:tr>
              <a:tr h="365229">
                <a:tc>
                  <a:txBody>
                    <a:bodyPr/>
                    <a:lstStyle/>
                    <a:p>
                      <a:pPr algn="l" fontAlgn="b"/>
                      <a:r>
                        <a:rPr lang="en-US" sz="1400" b="0" i="0" u="none" strike="noStrike" baseline="0" dirty="0">
                          <a:solidFill>
                            <a:srgbClr val="000000"/>
                          </a:solidFill>
                          <a:effectLst/>
                          <a:latin typeface="Calibri" panose="020F0502020204030204" pitchFamily="34" charset="0"/>
                          <a:cs typeface="Calibri" panose="020F0502020204030204" pitchFamily="34" charset="0"/>
                        </a:rPr>
                        <a:t>Public Address &amp; A/V</a:t>
                      </a:r>
                    </a:p>
                  </a:txBody>
                  <a:tcPr marL="113236" marR="0" marT="0" marB="0" anchor="b">
                    <a:lnL>
                      <a:noFill/>
                    </a:lnL>
                    <a:lnR>
                      <a:noFill/>
                    </a:lnR>
                    <a:lnT>
                      <a:noFill/>
                    </a:lnT>
                    <a:lnB>
                      <a:noFill/>
                    </a:lnB>
                  </a:tcPr>
                </a:tc>
                <a:tc>
                  <a:txBody>
                    <a:bodyPr/>
                    <a:lstStyle/>
                    <a:p>
                      <a:pPr algn="r" fontAlgn="b"/>
                      <a:r>
                        <a:rPr lang="en-US" sz="1400" b="0" i="0" u="none" strike="noStrike" baseline="0" dirty="0">
                          <a:solidFill>
                            <a:srgbClr val="000000"/>
                          </a:solidFill>
                          <a:effectLst/>
                          <a:latin typeface="Calibri" panose="020F0502020204030204" pitchFamily="34" charset="0"/>
                          <a:cs typeface="Calibri" panose="020F0502020204030204" pitchFamily="34" charset="0"/>
                        </a:rPr>
                        <a:t>$   (283,004)</a:t>
                      </a:r>
                    </a:p>
                  </a:txBody>
                  <a:tcPr marL="0" marR="0" marT="0" marB="0" anchor="b">
                    <a:lnL>
                      <a:noFill/>
                    </a:lnL>
                    <a:lnR>
                      <a:noFill/>
                    </a:lnR>
                    <a:lnT>
                      <a:noFill/>
                    </a:lnT>
                    <a:lnB>
                      <a:noFill/>
                    </a:lnB>
                  </a:tcPr>
                </a:tc>
                <a:extLst>
                  <a:ext uri="{0D108BD9-81ED-4DB2-BD59-A6C34878D82A}">
                    <a16:rowId xmlns:a16="http://schemas.microsoft.com/office/drawing/2014/main" val="1535280744"/>
                  </a:ext>
                </a:extLst>
              </a:tr>
              <a:tr h="36522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Parking Lot Improvements</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(163,136)</a:t>
                      </a:r>
                    </a:p>
                  </a:txBody>
                  <a:tcPr marL="0" marR="0" marT="0" marB="0" anchor="b">
                    <a:lnL>
                      <a:noFill/>
                    </a:lnL>
                    <a:lnR>
                      <a:noFill/>
                    </a:lnR>
                    <a:lnT>
                      <a:noFill/>
                    </a:lnT>
                    <a:lnB>
                      <a:noFill/>
                    </a:lnB>
                  </a:tcPr>
                </a:tc>
                <a:extLst>
                  <a:ext uri="{0D108BD9-81ED-4DB2-BD59-A6C34878D82A}">
                    <a16:rowId xmlns:a16="http://schemas.microsoft.com/office/drawing/2014/main" val="1429985551"/>
                  </a:ext>
                </a:extLst>
              </a:tr>
              <a:tr h="36522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Exterior CCTV</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(45,229)</a:t>
                      </a:r>
                    </a:p>
                  </a:txBody>
                  <a:tcPr marL="0" marR="0" marT="0" marB="0" anchor="b">
                    <a:lnL>
                      <a:noFill/>
                    </a:lnL>
                    <a:lnR>
                      <a:noFill/>
                    </a:lnR>
                    <a:lnT>
                      <a:noFill/>
                    </a:lnT>
                    <a:lnB>
                      <a:noFill/>
                    </a:lnB>
                  </a:tcPr>
                </a:tc>
                <a:extLst>
                  <a:ext uri="{0D108BD9-81ED-4DB2-BD59-A6C34878D82A}">
                    <a16:rowId xmlns:a16="http://schemas.microsoft.com/office/drawing/2014/main" val="3474207915"/>
                  </a:ext>
                </a:extLst>
              </a:tr>
              <a:tr h="36522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Carpet Replacement </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(179,323)</a:t>
                      </a:r>
                    </a:p>
                  </a:txBody>
                  <a:tcPr marL="0" marR="0" marT="0" marB="0" anchor="b">
                    <a:lnL>
                      <a:noFill/>
                    </a:lnL>
                    <a:lnR>
                      <a:noFill/>
                    </a:lnR>
                    <a:lnT>
                      <a:noFill/>
                    </a:lnT>
                    <a:lnB>
                      <a:noFill/>
                    </a:lnB>
                  </a:tcPr>
                </a:tc>
                <a:extLst>
                  <a:ext uri="{0D108BD9-81ED-4DB2-BD59-A6C34878D82A}">
                    <a16:rowId xmlns:a16="http://schemas.microsoft.com/office/drawing/2014/main" val="1553025766"/>
                  </a:ext>
                </a:extLst>
              </a:tr>
              <a:tr h="365229">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New Restroom </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(79,953)</a:t>
                      </a:r>
                    </a:p>
                  </a:txBody>
                  <a:tcPr marL="0" marR="0" marT="0" marB="0" anchor="b">
                    <a:lnL>
                      <a:noFill/>
                    </a:lnL>
                    <a:lnR>
                      <a:noFill/>
                    </a:lnR>
                    <a:lnT>
                      <a:noFill/>
                    </a:lnT>
                    <a:lnB>
                      <a:noFill/>
                    </a:lnB>
                  </a:tcPr>
                </a:tc>
                <a:extLst>
                  <a:ext uri="{0D108BD9-81ED-4DB2-BD59-A6C34878D82A}">
                    <a16:rowId xmlns:a16="http://schemas.microsoft.com/office/drawing/2014/main" val="3870971090"/>
                  </a:ext>
                </a:extLst>
              </a:tr>
              <a:tr h="411233">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Public Parking Lot LED Lighting</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(36,216)</a:t>
                      </a:r>
                    </a:p>
                  </a:txBody>
                  <a:tcPr marL="0" marR="0" marT="0" marB="0" anchor="b">
                    <a:lnL>
                      <a:noFill/>
                    </a:lnL>
                    <a:lnR>
                      <a:noFill/>
                    </a:lnR>
                    <a:lnT>
                      <a:noFill/>
                    </a:lnT>
                    <a:lnB>
                      <a:noFill/>
                    </a:lnB>
                  </a:tcPr>
                </a:tc>
                <a:extLst>
                  <a:ext uri="{0D108BD9-81ED-4DB2-BD59-A6C34878D82A}">
                    <a16:rowId xmlns:a16="http://schemas.microsoft.com/office/drawing/2014/main" val="3872919428"/>
                  </a:ext>
                </a:extLst>
              </a:tr>
              <a:tr h="363158">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ADA Accessibility Assessment</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(15,895)</a:t>
                      </a:r>
                    </a:p>
                  </a:txBody>
                  <a:tcPr marL="0" marR="0" marT="0" marB="0" anchor="b">
                    <a:lnL>
                      <a:noFill/>
                    </a:lnL>
                    <a:lnR>
                      <a:noFill/>
                    </a:lnR>
                    <a:lnT>
                      <a:noFill/>
                    </a:lnT>
                    <a:lnB>
                      <a:noFill/>
                    </a:lnB>
                  </a:tcPr>
                </a:tc>
                <a:extLst>
                  <a:ext uri="{0D108BD9-81ED-4DB2-BD59-A6C34878D82A}">
                    <a16:rowId xmlns:a16="http://schemas.microsoft.com/office/drawing/2014/main" val="2490825465"/>
                  </a:ext>
                </a:extLst>
              </a:tr>
              <a:tr h="36522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Chiller 1 &amp; 2 Replacement </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(165,200)</a:t>
                      </a:r>
                    </a:p>
                  </a:txBody>
                  <a:tcPr marL="0" marR="0" marT="0" marB="0" anchor="b">
                    <a:lnL>
                      <a:noFill/>
                    </a:lnL>
                    <a:lnR>
                      <a:noFill/>
                    </a:lnR>
                    <a:lnT>
                      <a:noFill/>
                    </a:lnT>
                    <a:lnB>
                      <a:noFill/>
                    </a:lnB>
                  </a:tcPr>
                </a:tc>
                <a:extLst>
                  <a:ext uri="{0D108BD9-81ED-4DB2-BD59-A6C34878D82A}">
                    <a16:rowId xmlns:a16="http://schemas.microsoft.com/office/drawing/2014/main" val="1540513357"/>
                  </a:ext>
                </a:extLst>
              </a:tr>
              <a:tr h="365229">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Data Room A/C Systems </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(21,650)</a:t>
                      </a:r>
                    </a:p>
                  </a:txBody>
                  <a:tcPr marL="0" marR="0" marT="0" marB="0" anchor="b">
                    <a:lnL>
                      <a:noFill/>
                    </a:lnL>
                    <a:lnR>
                      <a:noFill/>
                    </a:lnR>
                    <a:lnT>
                      <a:noFill/>
                    </a:lnT>
                    <a:lnB>
                      <a:noFill/>
                    </a:lnB>
                  </a:tcPr>
                </a:tc>
                <a:extLst>
                  <a:ext uri="{0D108BD9-81ED-4DB2-BD59-A6C34878D82A}">
                    <a16:rowId xmlns:a16="http://schemas.microsoft.com/office/drawing/2014/main" val="4194446327"/>
                  </a:ext>
                </a:extLst>
              </a:tr>
              <a:tr h="359008">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Interior Camera VMS Upgrades</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(32,650)</a:t>
                      </a:r>
                    </a:p>
                  </a:txBody>
                  <a:tcPr marL="0" marR="0" marT="0" marB="0" anchor="b">
                    <a:lnL>
                      <a:noFill/>
                    </a:lnL>
                    <a:lnR>
                      <a:noFill/>
                    </a:lnR>
                    <a:lnT>
                      <a:noFill/>
                    </a:lnT>
                    <a:lnB>
                      <a:noFill/>
                    </a:lnB>
                  </a:tcPr>
                </a:tc>
                <a:extLst>
                  <a:ext uri="{0D108BD9-81ED-4DB2-BD59-A6C34878D82A}">
                    <a16:rowId xmlns:a16="http://schemas.microsoft.com/office/drawing/2014/main" val="236550523"/>
                  </a:ext>
                </a:extLst>
              </a:tr>
              <a:tr h="363158">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Ext. Waterproofing and Caulking </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(48,220)</a:t>
                      </a:r>
                    </a:p>
                  </a:txBody>
                  <a:tcPr marL="0" marR="0" marT="0" marB="0" anchor="b">
                    <a:lnL>
                      <a:noFill/>
                    </a:lnL>
                    <a:lnR>
                      <a:noFill/>
                    </a:lnR>
                    <a:lnT>
                      <a:noFill/>
                    </a:lnT>
                    <a:lnB>
                      <a:noFill/>
                    </a:lnB>
                  </a:tcPr>
                </a:tc>
                <a:extLst>
                  <a:ext uri="{0D108BD9-81ED-4DB2-BD59-A6C34878D82A}">
                    <a16:rowId xmlns:a16="http://schemas.microsoft.com/office/drawing/2014/main" val="1515590173"/>
                  </a:ext>
                </a:extLst>
              </a:tr>
              <a:tr h="363158">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Parking Lot LED Lighting </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(194,200)</a:t>
                      </a:r>
                    </a:p>
                  </a:txBody>
                  <a:tcPr marL="0" marR="0" marT="0" marB="0" anchor="b">
                    <a:lnL>
                      <a:noFill/>
                    </a:lnL>
                    <a:lnR>
                      <a:noFill/>
                    </a:lnR>
                    <a:lnT>
                      <a:noFill/>
                    </a:lnT>
                    <a:lnB>
                      <a:noFill/>
                    </a:lnB>
                  </a:tcPr>
                </a:tc>
                <a:extLst>
                  <a:ext uri="{0D108BD9-81ED-4DB2-BD59-A6C34878D82A}">
                    <a16:rowId xmlns:a16="http://schemas.microsoft.com/office/drawing/2014/main" val="1886046441"/>
                  </a:ext>
                </a:extLst>
              </a:tr>
              <a:tr h="363158">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Lighting Control Panel</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(111,607)</a:t>
                      </a:r>
                    </a:p>
                  </a:txBody>
                  <a:tcPr marL="0" marR="0" marT="0" marB="0" anchor="b">
                    <a:lnL>
                      <a:noFill/>
                    </a:lnL>
                    <a:lnR>
                      <a:noFill/>
                    </a:lnR>
                    <a:lnT>
                      <a:noFill/>
                    </a:lnT>
                    <a:lnB>
                      <a:noFill/>
                    </a:lnB>
                  </a:tcPr>
                </a:tc>
                <a:extLst>
                  <a:ext uri="{0D108BD9-81ED-4DB2-BD59-A6C34878D82A}">
                    <a16:rowId xmlns:a16="http://schemas.microsoft.com/office/drawing/2014/main" val="2127537594"/>
                  </a:ext>
                </a:extLst>
              </a:tr>
              <a:tr h="290521">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Other</a:t>
                      </a:r>
                    </a:p>
                  </a:txBody>
                  <a:tcPr marL="113236"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(10,758)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43719"/>
                  </a:ext>
                </a:extLst>
              </a:tr>
              <a:tr h="365229">
                <a:tc>
                  <a:txBody>
                    <a:bodyPr/>
                    <a:lstStyle/>
                    <a:p>
                      <a:pPr algn="r" fontAlgn="b"/>
                      <a:r>
                        <a:rPr lang="en-US" sz="1400" b="1" i="0" u="none" strike="noStrike" dirty="0">
                          <a:solidFill>
                            <a:srgbClr val="000000"/>
                          </a:solidFill>
                          <a:effectLst/>
                          <a:latin typeface="Calibri" panose="020F0502020204030204" pitchFamily="34" charset="0"/>
                          <a:cs typeface="Calibri" panose="020F0502020204030204" pitchFamily="34" charset="0"/>
                        </a:rPr>
                        <a:t>TOTAL PROJECT COST </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cs typeface="Calibri" panose="020F0502020204030204" pitchFamily="34" charset="0"/>
                        </a:rPr>
                        <a:t>  $  (1,387,042)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831805"/>
                  </a:ext>
                </a:extLst>
              </a:tr>
            </a:tbl>
          </a:graphicData>
        </a:graphic>
      </p:graphicFrame>
      <p:sp>
        <p:nvSpPr>
          <p:cNvPr id="8" name="TextBox 7">
            <a:extLst>
              <a:ext uri="{FF2B5EF4-FFF2-40B4-BE49-F238E27FC236}">
                <a16:creationId xmlns:a16="http://schemas.microsoft.com/office/drawing/2014/main" id="{75748E16-EC89-43E3-A0F3-B7EEB3846BEB}"/>
              </a:ext>
            </a:extLst>
          </p:cNvPr>
          <p:cNvSpPr txBox="1"/>
          <p:nvPr/>
        </p:nvSpPr>
        <p:spPr>
          <a:xfrm>
            <a:off x="10363200" y="6553201"/>
            <a:ext cx="228600" cy="307777"/>
          </a:xfrm>
          <a:prstGeom prst="rect">
            <a:avLst/>
          </a:prstGeom>
          <a:noFill/>
        </p:spPr>
        <p:txBody>
          <a:bodyPr wrap="square" rtlCol="0">
            <a:spAutoFit/>
          </a:bodyPr>
          <a:lstStyle/>
          <a:p>
            <a:r>
              <a:rPr lang="en-US" sz="1400" dirty="0">
                <a:solidFill>
                  <a:prstClr val="black"/>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1367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63410E-C29B-2F32-9F10-12FFBFCFF9C0}"/>
              </a:ext>
            </a:extLst>
          </p:cNvPr>
          <p:cNvSpPr txBox="1">
            <a:spLocks/>
          </p:cNvSpPr>
          <p:nvPr/>
        </p:nvSpPr>
        <p:spPr>
          <a:xfrm>
            <a:off x="1524001" y="0"/>
            <a:ext cx="3962400" cy="6858000"/>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en-US" sz="4000" dirty="0">
                <a:solidFill>
                  <a:prstClr val="white"/>
                </a:solidFill>
                <a:latin typeface="Calibri" panose="020F0502020204030204" pitchFamily="34" charset="0"/>
                <a:cs typeface="Calibri" panose="020F0502020204030204" pitchFamily="34" charset="0"/>
              </a:rPr>
              <a:t>unearned</a:t>
            </a:r>
            <a:r>
              <a:rPr lang="en-US" sz="4000" dirty="0">
                <a:solidFill>
                  <a:srgbClr val="B80E0F"/>
                </a:solidFill>
                <a:latin typeface="Calibri" panose="020F0502020204030204" pitchFamily="34" charset="0"/>
                <a:cs typeface="Calibri" panose="020F0502020204030204" pitchFamily="34" charset="0"/>
              </a:rPr>
              <a:t> </a:t>
            </a:r>
            <a:r>
              <a:rPr lang="en-US" sz="4000" dirty="0">
                <a:solidFill>
                  <a:prstClr val="white"/>
                </a:solidFill>
                <a:latin typeface="Calibri" panose="020F0502020204030204" pitchFamily="34" charset="0"/>
                <a:cs typeface="Calibri" panose="020F0502020204030204" pitchFamily="34" charset="0"/>
              </a:rPr>
              <a:t>revenue</a:t>
            </a:r>
          </a:p>
        </p:txBody>
      </p:sp>
      <p:graphicFrame>
        <p:nvGraphicFramePr>
          <p:cNvPr id="7" name="Table 6">
            <a:extLst>
              <a:ext uri="{FF2B5EF4-FFF2-40B4-BE49-F238E27FC236}">
                <a16:creationId xmlns:a16="http://schemas.microsoft.com/office/drawing/2014/main" id="{3485E46A-4FBF-7A98-4DDE-1FF7A1AAAD37}"/>
              </a:ext>
            </a:extLst>
          </p:cNvPr>
          <p:cNvGraphicFramePr>
            <a:graphicFrameLocks noGrp="1"/>
          </p:cNvGraphicFramePr>
          <p:nvPr/>
        </p:nvGraphicFramePr>
        <p:xfrm>
          <a:off x="5721804" y="152401"/>
          <a:ext cx="4717596" cy="6400796"/>
        </p:xfrm>
        <a:graphic>
          <a:graphicData uri="http://schemas.openxmlformats.org/drawingml/2006/table">
            <a:tbl>
              <a:tblPr/>
              <a:tblGrid>
                <a:gridCol w="3219205">
                  <a:extLst>
                    <a:ext uri="{9D8B030D-6E8A-4147-A177-3AD203B41FA5}">
                      <a16:colId xmlns:a16="http://schemas.microsoft.com/office/drawing/2014/main" val="1444308439"/>
                    </a:ext>
                  </a:extLst>
                </a:gridCol>
                <a:gridCol w="1498391">
                  <a:extLst>
                    <a:ext uri="{9D8B030D-6E8A-4147-A177-3AD203B41FA5}">
                      <a16:colId xmlns:a16="http://schemas.microsoft.com/office/drawing/2014/main" val="2201820813"/>
                    </a:ext>
                  </a:extLst>
                </a:gridCol>
              </a:tblGrid>
              <a:tr h="505132">
                <a:tc>
                  <a:txBody>
                    <a:bodyPr/>
                    <a:lstStyle/>
                    <a:p>
                      <a:pPr algn="l" fontAlgn="ctr"/>
                      <a:r>
                        <a:rPr lang="en-US" sz="1400" b="1" i="0" u="none" strike="noStrike" dirty="0">
                          <a:solidFill>
                            <a:schemeClr val="bg1"/>
                          </a:solidFill>
                          <a:effectLst/>
                          <a:latin typeface="Calibri" panose="020F0502020204030204" pitchFamily="34" charset="0"/>
                          <a:cs typeface="Calibri" panose="020F0502020204030204" pitchFamily="34" charset="0"/>
                        </a:rPr>
                        <a:t>PROJECT</a:t>
                      </a:r>
                    </a:p>
                  </a:txBody>
                  <a:tcPr marL="0" marR="0" marT="0" marB="0" anchor="ctr">
                    <a:lnL>
                      <a:noFill/>
                    </a:lnL>
                    <a:lnR>
                      <a:noFill/>
                    </a:lnR>
                    <a:lnT>
                      <a:noFill/>
                    </a:lnT>
                    <a:lnB>
                      <a:noFill/>
                    </a:lnB>
                    <a:solidFill>
                      <a:schemeClr val="tx1"/>
                    </a:solidFill>
                  </a:tcPr>
                </a:tc>
                <a:tc>
                  <a:txBody>
                    <a:bodyPr/>
                    <a:lstStyle/>
                    <a:p>
                      <a:pPr algn="ctr" fontAlgn="ctr"/>
                      <a:r>
                        <a:rPr lang="en-US" sz="1400" b="1" i="0" u="none" strike="noStrike" dirty="0">
                          <a:solidFill>
                            <a:schemeClr val="bg1"/>
                          </a:solidFill>
                          <a:effectLst/>
                          <a:latin typeface="Calibri" panose="020F0502020204030204" pitchFamily="34" charset="0"/>
                          <a:cs typeface="Calibri" panose="020F0502020204030204" pitchFamily="34" charset="0"/>
                        </a:rPr>
                        <a:t>UNEARNED REVENUE</a:t>
                      </a: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3223147828"/>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THE SUMMIT - CLUBHOUSE</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100,440</a:t>
                      </a:r>
                    </a:p>
                  </a:txBody>
                  <a:tcPr marL="0" marR="0" marT="0" marB="0" anchor="b">
                    <a:lnL>
                      <a:noFill/>
                    </a:lnL>
                    <a:lnR>
                      <a:noFill/>
                    </a:lnR>
                    <a:lnT>
                      <a:noFill/>
                    </a:lnT>
                    <a:lnB>
                      <a:noFill/>
                    </a:lnB>
                  </a:tcPr>
                </a:tc>
                <a:extLst>
                  <a:ext uri="{0D108BD9-81ED-4DB2-BD59-A6C34878D82A}">
                    <a16:rowId xmlns:a16="http://schemas.microsoft.com/office/drawing/2014/main" val="1498684681"/>
                  </a:ext>
                </a:extLst>
              </a:tr>
              <a:tr h="28143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DURANGO HEALTH CENTER (CULINARY)</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101,292</a:t>
                      </a:r>
                    </a:p>
                  </a:txBody>
                  <a:tcPr marL="0" marR="0" marT="0" marB="0" anchor="b">
                    <a:lnL>
                      <a:noFill/>
                    </a:lnL>
                    <a:lnR>
                      <a:noFill/>
                    </a:lnR>
                    <a:lnT>
                      <a:noFill/>
                    </a:lnT>
                    <a:lnB>
                      <a:noFill/>
                    </a:lnB>
                  </a:tcPr>
                </a:tc>
                <a:extLst>
                  <a:ext uri="{0D108BD9-81ED-4DB2-BD59-A6C34878D82A}">
                    <a16:rowId xmlns:a16="http://schemas.microsoft.com/office/drawing/2014/main" val="1118443177"/>
                  </a:ext>
                </a:extLst>
              </a:tr>
              <a:tr h="323684">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SUMMERLIN VILLAGE 17 PHASE 3</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111,147</a:t>
                      </a:r>
                    </a:p>
                  </a:txBody>
                  <a:tcPr marL="0" marR="0" marT="0" marB="0" anchor="b">
                    <a:lnL>
                      <a:noFill/>
                    </a:lnL>
                    <a:lnR>
                      <a:noFill/>
                    </a:lnR>
                    <a:lnT>
                      <a:noFill/>
                    </a:lnT>
                    <a:lnB>
                      <a:noFill/>
                    </a:lnB>
                  </a:tcPr>
                </a:tc>
                <a:extLst>
                  <a:ext uri="{0D108BD9-81ED-4DB2-BD59-A6C34878D82A}">
                    <a16:rowId xmlns:a16="http://schemas.microsoft.com/office/drawing/2014/main" val="1321667957"/>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BUFFALO AND PATRICK</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111,656</a:t>
                      </a:r>
                    </a:p>
                  </a:txBody>
                  <a:tcPr marL="0" marR="0" marT="0" marB="0" anchor="b">
                    <a:lnL>
                      <a:noFill/>
                    </a:lnL>
                    <a:lnR>
                      <a:noFill/>
                    </a:lnR>
                    <a:lnT>
                      <a:noFill/>
                    </a:lnT>
                    <a:lnB>
                      <a:noFill/>
                    </a:lnB>
                  </a:tcPr>
                </a:tc>
                <a:extLst>
                  <a:ext uri="{0D108BD9-81ED-4DB2-BD59-A6C34878D82A}">
                    <a16:rowId xmlns:a16="http://schemas.microsoft.com/office/drawing/2014/main" val="2870520507"/>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TANAGER II APARTMENTS</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120,716</a:t>
                      </a:r>
                    </a:p>
                  </a:txBody>
                  <a:tcPr marL="0" marR="0" marT="0" marB="0" anchor="b">
                    <a:lnL>
                      <a:noFill/>
                    </a:lnL>
                    <a:lnR>
                      <a:noFill/>
                    </a:lnR>
                    <a:lnT>
                      <a:noFill/>
                    </a:lnT>
                    <a:lnB>
                      <a:noFill/>
                    </a:lnB>
                  </a:tcPr>
                </a:tc>
                <a:extLst>
                  <a:ext uri="{0D108BD9-81ED-4DB2-BD59-A6C34878D82A}">
                    <a16:rowId xmlns:a16="http://schemas.microsoft.com/office/drawing/2014/main" val="3649618570"/>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MGM GRAND WEST WING, LOBBY</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126,190</a:t>
                      </a:r>
                    </a:p>
                  </a:txBody>
                  <a:tcPr marL="0" marR="0" marT="0" marB="0" anchor="b">
                    <a:lnL>
                      <a:noFill/>
                    </a:lnL>
                    <a:lnR>
                      <a:noFill/>
                    </a:lnR>
                    <a:lnT>
                      <a:noFill/>
                    </a:lnT>
                    <a:lnB>
                      <a:noFill/>
                    </a:lnB>
                  </a:tcPr>
                </a:tc>
                <a:extLst>
                  <a:ext uri="{0D108BD9-81ED-4DB2-BD59-A6C34878D82A}">
                    <a16:rowId xmlns:a16="http://schemas.microsoft.com/office/drawing/2014/main" val="2797126221"/>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RUSSELL/ROCKY HILL</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131,234</a:t>
                      </a:r>
                    </a:p>
                  </a:txBody>
                  <a:tcPr marL="0" marR="0" marT="0" marB="0" anchor="b">
                    <a:lnL>
                      <a:noFill/>
                    </a:lnL>
                    <a:lnR>
                      <a:noFill/>
                    </a:lnR>
                    <a:lnT>
                      <a:noFill/>
                    </a:lnT>
                    <a:lnB>
                      <a:noFill/>
                    </a:lnB>
                  </a:tcPr>
                </a:tc>
                <a:extLst>
                  <a:ext uri="{0D108BD9-81ED-4DB2-BD59-A6C34878D82A}">
                    <a16:rowId xmlns:a16="http://schemas.microsoft.com/office/drawing/2014/main" val="4015367241"/>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FLAMINGO CANYON APARTMENTS</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145,126</a:t>
                      </a:r>
                    </a:p>
                  </a:txBody>
                  <a:tcPr marL="0" marR="0" marT="0" marB="0" anchor="b">
                    <a:lnL>
                      <a:noFill/>
                    </a:lnL>
                    <a:lnR>
                      <a:noFill/>
                    </a:lnR>
                    <a:lnT>
                      <a:noFill/>
                    </a:lnT>
                    <a:lnB>
                      <a:noFill/>
                    </a:lnB>
                  </a:tcPr>
                </a:tc>
                <a:extLst>
                  <a:ext uri="{0D108BD9-81ED-4DB2-BD59-A6C34878D82A}">
                    <a16:rowId xmlns:a16="http://schemas.microsoft.com/office/drawing/2014/main" val="2974506241"/>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PROJECT 63</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146,788</a:t>
                      </a:r>
                    </a:p>
                  </a:txBody>
                  <a:tcPr marL="0" marR="0" marT="0" marB="0" anchor="b">
                    <a:lnL>
                      <a:noFill/>
                    </a:lnL>
                    <a:lnR>
                      <a:noFill/>
                    </a:lnR>
                    <a:lnT>
                      <a:noFill/>
                    </a:lnT>
                    <a:lnB>
                      <a:noFill/>
                    </a:lnB>
                  </a:tcPr>
                </a:tc>
                <a:extLst>
                  <a:ext uri="{0D108BD9-81ED-4DB2-BD59-A6C34878D82A}">
                    <a16:rowId xmlns:a16="http://schemas.microsoft.com/office/drawing/2014/main" val="1949838361"/>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CORE APARTMENT HOMES</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156,362</a:t>
                      </a:r>
                    </a:p>
                  </a:txBody>
                  <a:tcPr marL="0" marR="0" marT="0" marB="0" anchor="b">
                    <a:lnL>
                      <a:noFill/>
                    </a:lnL>
                    <a:lnR>
                      <a:noFill/>
                    </a:lnR>
                    <a:lnT>
                      <a:noFill/>
                    </a:lnT>
                    <a:lnB>
                      <a:noFill/>
                    </a:lnB>
                  </a:tcPr>
                </a:tc>
                <a:extLst>
                  <a:ext uri="{0D108BD9-81ED-4DB2-BD59-A6C34878D82A}">
                    <a16:rowId xmlns:a16="http://schemas.microsoft.com/office/drawing/2014/main" val="1379148693"/>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THE ARCH APARTMENTS</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161,370</a:t>
                      </a:r>
                    </a:p>
                  </a:txBody>
                  <a:tcPr marL="0" marR="0" marT="0" marB="0" anchor="b">
                    <a:lnL>
                      <a:noFill/>
                    </a:lnL>
                    <a:lnR>
                      <a:noFill/>
                    </a:lnR>
                    <a:lnT>
                      <a:noFill/>
                    </a:lnT>
                    <a:lnB>
                      <a:noFill/>
                    </a:lnB>
                  </a:tcPr>
                </a:tc>
                <a:extLst>
                  <a:ext uri="{0D108BD9-81ED-4DB2-BD59-A6C34878D82A}">
                    <a16:rowId xmlns:a16="http://schemas.microsoft.com/office/drawing/2014/main" val="3552744182"/>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YELLOW PINE SOLAR</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167,761</a:t>
                      </a:r>
                    </a:p>
                  </a:txBody>
                  <a:tcPr marL="0" marR="0" marT="0" marB="0" anchor="b">
                    <a:lnL>
                      <a:noFill/>
                    </a:lnL>
                    <a:lnR>
                      <a:noFill/>
                    </a:lnR>
                    <a:lnT>
                      <a:noFill/>
                    </a:lnT>
                    <a:lnB>
                      <a:noFill/>
                    </a:lnB>
                  </a:tcPr>
                </a:tc>
                <a:extLst>
                  <a:ext uri="{0D108BD9-81ED-4DB2-BD59-A6C34878D82A}">
                    <a16:rowId xmlns:a16="http://schemas.microsoft.com/office/drawing/2014/main" val="3697530218"/>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ELYSIAN @ FORT APACHE &amp; POST</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199,860</a:t>
                      </a:r>
                    </a:p>
                  </a:txBody>
                  <a:tcPr marL="0" marR="0" marT="0" marB="0" anchor="b">
                    <a:lnL>
                      <a:noFill/>
                    </a:lnL>
                    <a:lnR>
                      <a:noFill/>
                    </a:lnR>
                    <a:lnT>
                      <a:noFill/>
                    </a:lnT>
                    <a:lnB>
                      <a:noFill/>
                    </a:lnB>
                  </a:tcPr>
                </a:tc>
                <a:extLst>
                  <a:ext uri="{0D108BD9-81ED-4DB2-BD59-A6C34878D82A}">
                    <a16:rowId xmlns:a16="http://schemas.microsoft.com/office/drawing/2014/main" val="869477214"/>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GRAMERCY APARTMENTS</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200,076</a:t>
                      </a:r>
                    </a:p>
                  </a:txBody>
                  <a:tcPr marL="0" marR="0" marT="0" marB="0" anchor="b">
                    <a:lnL>
                      <a:noFill/>
                    </a:lnL>
                    <a:lnR>
                      <a:noFill/>
                    </a:lnR>
                    <a:lnT>
                      <a:noFill/>
                    </a:lnT>
                    <a:lnB>
                      <a:noFill/>
                    </a:lnB>
                  </a:tcPr>
                </a:tc>
                <a:extLst>
                  <a:ext uri="{0D108BD9-81ED-4DB2-BD59-A6C34878D82A}">
                    <a16:rowId xmlns:a16="http://schemas.microsoft.com/office/drawing/2014/main" val="2323144417"/>
                  </a:ext>
                </a:extLst>
              </a:tr>
              <a:tr h="278450">
                <a:tc>
                  <a:txBody>
                    <a:bodyPr/>
                    <a:lstStyle/>
                    <a:p>
                      <a:pPr algn="l" fontAlgn="b"/>
                      <a:r>
                        <a:rPr lang="en-US" sz="1400" b="0" i="0" u="none" strike="noStrike" dirty="0" err="1">
                          <a:solidFill>
                            <a:srgbClr val="000000"/>
                          </a:solidFill>
                          <a:effectLst/>
                          <a:latin typeface="Calibri" panose="020F0502020204030204" pitchFamily="34" charset="0"/>
                          <a:cs typeface="Calibri" panose="020F0502020204030204" pitchFamily="34" charset="0"/>
                        </a:rPr>
                        <a:t>KAKTUS</a:t>
                      </a:r>
                      <a:r>
                        <a:rPr lang="en-US" sz="1400" b="0" i="0" u="none" strike="noStrike" dirty="0">
                          <a:solidFill>
                            <a:srgbClr val="000000"/>
                          </a:solidFill>
                          <a:effectLst/>
                          <a:latin typeface="Calibri" panose="020F0502020204030204" pitchFamily="34" charset="0"/>
                          <a:cs typeface="Calibri" panose="020F0502020204030204" pitchFamily="34" charset="0"/>
                        </a:rPr>
                        <a:t> LIFE</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232,931</a:t>
                      </a:r>
                    </a:p>
                  </a:txBody>
                  <a:tcPr marL="0" marR="0" marT="0" marB="0" anchor="b">
                    <a:lnL>
                      <a:noFill/>
                    </a:lnL>
                    <a:lnR>
                      <a:noFill/>
                    </a:lnR>
                    <a:lnT>
                      <a:noFill/>
                    </a:lnT>
                    <a:lnB>
                      <a:noFill/>
                    </a:lnB>
                  </a:tcPr>
                </a:tc>
                <a:extLst>
                  <a:ext uri="{0D108BD9-81ED-4DB2-BD59-A6C34878D82A}">
                    <a16:rowId xmlns:a16="http://schemas.microsoft.com/office/drawing/2014/main" val="2749898269"/>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AMAZON CONVEYOR </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394,359</a:t>
                      </a:r>
                    </a:p>
                  </a:txBody>
                  <a:tcPr marL="0" marR="0" marT="0" marB="0" anchor="b">
                    <a:lnL>
                      <a:noFill/>
                    </a:lnL>
                    <a:lnR>
                      <a:noFill/>
                    </a:lnR>
                    <a:lnT>
                      <a:noFill/>
                    </a:lnT>
                    <a:lnB>
                      <a:noFill/>
                    </a:lnB>
                  </a:tcPr>
                </a:tc>
                <a:extLst>
                  <a:ext uri="{0D108BD9-81ED-4DB2-BD59-A6C34878D82A}">
                    <a16:rowId xmlns:a16="http://schemas.microsoft.com/office/drawing/2014/main" val="2034729753"/>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THE GRAMERCY</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1,244,379</a:t>
                      </a:r>
                    </a:p>
                  </a:txBody>
                  <a:tcPr marL="0" marR="0" marT="0" marB="0" anchor="b">
                    <a:lnL>
                      <a:noFill/>
                    </a:lnL>
                    <a:lnR>
                      <a:noFill/>
                    </a:lnR>
                    <a:lnT>
                      <a:noFill/>
                    </a:lnT>
                    <a:lnB>
                      <a:noFill/>
                    </a:lnB>
                  </a:tcPr>
                </a:tc>
                <a:extLst>
                  <a:ext uri="{0D108BD9-81ED-4DB2-BD59-A6C34878D82A}">
                    <a16:rowId xmlns:a16="http://schemas.microsoft.com/office/drawing/2014/main" val="2689881734"/>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MSG LAS VEGAS</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1,913,640</a:t>
                      </a:r>
                    </a:p>
                  </a:txBody>
                  <a:tcPr marL="0" marR="0" marT="0" marB="0" anchor="b">
                    <a:lnL>
                      <a:noFill/>
                    </a:lnL>
                    <a:lnR>
                      <a:noFill/>
                    </a:lnR>
                    <a:lnT>
                      <a:noFill/>
                    </a:lnT>
                    <a:lnB>
                      <a:noFill/>
                    </a:lnB>
                  </a:tcPr>
                </a:tc>
                <a:extLst>
                  <a:ext uri="{0D108BD9-81ED-4DB2-BD59-A6C34878D82A}">
                    <a16:rowId xmlns:a16="http://schemas.microsoft.com/office/drawing/2014/main" val="3342736209"/>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FONTAINEBLEAU</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2,907,167</a:t>
                      </a:r>
                    </a:p>
                  </a:txBody>
                  <a:tcPr marL="0" marR="0" marT="0" marB="0" anchor="b">
                    <a:lnL>
                      <a:noFill/>
                    </a:lnL>
                    <a:lnR>
                      <a:noFill/>
                    </a:lnR>
                    <a:lnT>
                      <a:noFill/>
                    </a:lnT>
                    <a:lnB>
                      <a:noFill/>
                    </a:lnB>
                  </a:tcPr>
                </a:tc>
                <a:extLst>
                  <a:ext uri="{0D108BD9-81ED-4DB2-BD59-A6C34878D82A}">
                    <a16:rowId xmlns:a16="http://schemas.microsoft.com/office/drawing/2014/main" val="3841482645"/>
                  </a:ext>
                </a:extLst>
              </a:tr>
              <a:tr h="278450">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Projects &lt; 100,000</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6,925,455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520608"/>
                  </a:ext>
                </a:extLst>
              </a:tr>
              <a:tr h="278450">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Total Unearned Revenue </a:t>
                      </a:r>
                    </a:p>
                  </a:txBody>
                  <a:tcPr marL="0" marR="0" marT="0"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cs typeface="Calibri" panose="020F0502020204030204" pitchFamily="34" charset="0"/>
                        </a:rPr>
                        <a:t>$ 15,597,959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2923028"/>
                  </a:ext>
                </a:extLst>
              </a:tr>
            </a:tbl>
          </a:graphicData>
        </a:graphic>
      </p:graphicFrame>
      <p:sp>
        <p:nvSpPr>
          <p:cNvPr id="15" name="TextBox 14">
            <a:extLst>
              <a:ext uri="{FF2B5EF4-FFF2-40B4-BE49-F238E27FC236}">
                <a16:creationId xmlns:a16="http://schemas.microsoft.com/office/drawing/2014/main" id="{5AB28C2D-46CE-46EE-865C-87468FB5729D}"/>
              </a:ext>
            </a:extLst>
          </p:cNvPr>
          <p:cNvSpPr txBox="1"/>
          <p:nvPr/>
        </p:nvSpPr>
        <p:spPr>
          <a:xfrm>
            <a:off x="10363200" y="6553201"/>
            <a:ext cx="228600" cy="307777"/>
          </a:xfrm>
          <a:prstGeom prst="rect">
            <a:avLst/>
          </a:prstGeom>
          <a:noFill/>
        </p:spPr>
        <p:txBody>
          <a:bodyPr wrap="square" rtlCol="0">
            <a:spAutoFit/>
          </a:bodyPr>
          <a:lstStyle/>
          <a:p>
            <a:r>
              <a:rPr lang="en-US" sz="1400" dirty="0">
                <a:solidFill>
                  <a:prstClr val="black"/>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351014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49D2-6667-D9D7-221D-D35912F5E02E}"/>
              </a:ext>
            </a:extLst>
          </p:cNvPr>
          <p:cNvSpPr>
            <a:spLocks noGrp="1"/>
          </p:cNvSpPr>
          <p:nvPr>
            <p:ph type="title"/>
          </p:nvPr>
        </p:nvSpPr>
        <p:spPr>
          <a:xfrm>
            <a:off x="1524000" y="59171"/>
            <a:ext cx="9144000" cy="1080938"/>
          </a:xfr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a:lstStyle/>
          <a:p>
            <a:r>
              <a:rPr lang="en-US" sz="4000" dirty="0">
                <a:solidFill>
                  <a:schemeClr val="bg1"/>
                </a:solidFill>
                <a:latin typeface="Calibri" panose="020F0502020204030204" pitchFamily="34" charset="0"/>
                <a:cs typeface="Calibri" panose="020F0502020204030204" pitchFamily="34" charset="0"/>
              </a:rPr>
              <a:t>Income Statement </a:t>
            </a:r>
          </a:p>
        </p:txBody>
      </p:sp>
      <p:graphicFrame>
        <p:nvGraphicFramePr>
          <p:cNvPr id="9" name="Content Placeholder 8">
            <a:extLst>
              <a:ext uri="{FF2B5EF4-FFF2-40B4-BE49-F238E27FC236}">
                <a16:creationId xmlns:a16="http://schemas.microsoft.com/office/drawing/2014/main" id="{ADFADC20-5677-1261-3115-0E2072B3C3E5}"/>
              </a:ext>
            </a:extLst>
          </p:cNvPr>
          <p:cNvGraphicFramePr>
            <a:graphicFrameLocks noGrp="1"/>
          </p:cNvGraphicFramePr>
          <p:nvPr>
            <p:ph idx="1"/>
          </p:nvPr>
        </p:nvGraphicFramePr>
        <p:xfrm>
          <a:off x="2061353" y="1219201"/>
          <a:ext cx="8225687" cy="5173403"/>
        </p:xfrm>
        <a:graphic>
          <a:graphicData uri="http://schemas.openxmlformats.org/drawingml/2006/table">
            <a:tbl>
              <a:tblPr/>
              <a:tblGrid>
                <a:gridCol w="4243074">
                  <a:extLst>
                    <a:ext uri="{9D8B030D-6E8A-4147-A177-3AD203B41FA5}">
                      <a16:colId xmlns:a16="http://schemas.microsoft.com/office/drawing/2014/main" val="4253784726"/>
                    </a:ext>
                  </a:extLst>
                </a:gridCol>
                <a:gridCol w="1214326">
                  <a:extLst>
                    <a:ext uri="{9D8B030D-6E8A-4147-A177-3AD203B41FA5}">
                      <a16:colId xmlns:a16="http://schemas.microsoft.com/office/drawing/2014/main" val="1676198778"/>
                    </a:ext>
                  </a:extLst>
                </a:gridCol>
                <a:gridCol w="126813">
                  <a:extLst>
                    <a:ext uri="{9D8B030D-6E8A-4147-A177-3AD203B41FA5}">
                      <a16:colId xmlns:a16="http://schemas.microsoft.com/office/drawing/2014/main" val="1933377925"/>
                    </a:ext>
                  </a:extLst>
                </a:gridCol>
                <a:gridCol w="1266546">
                  <a:extLst>
                    <a:ext uri="{9D8B030D-6E8A-4147-A177-3AD203B41FA5}">
                      <a16:colId xmlns:a16="http://schemas.microsoft.com/office/drawing/2014/main" val="808166258"/>
                    </a:ext>
                  </a:extLst>
                </a:gridCol>
                <a:gridCol w="76981">
                  <a:extLst>
                    <a:ext uri="{9D8B030D-6E8A-4147-A177-3AD203B41FA5}">
                      <a16:colId xmlns:a16="http://schemas.microsoft.com/office/drawing/2014/main" val="1709122225"/>
                    </a:ext>
                  </a:extLst>
                </a:gridCol>
                <a:gridCol w="1297947">
                  <a:extLst>
                    <a:ext uri="{9D8B030D-6E8A-4147-A177-3AD203B41FA5}">
                      <a16:colId xmlns:a16="http://schemas.microsoft.com/office/drawing/2014/main" val="1110075395"/>
                    </a:ext>
                  </a:extLst>
                </a:gridCol>
              </a:tblGrid>
              <a:tr h="403975">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FY23        (Budget)</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a:noFill/>
                    </a:lnL>
                    <a:lnR>
                      <a:noFill/>
                    </a:lnR>
                    <a:lnT>
                      <a:noFill/>
                    </a:lnT>
                    <a:lnB>
                      <a:noFill/>
                    </a:lnB>
                    <a:solidFill>
                      <a:schemeClr val="tx1"/>
                    </a:solidFill>
                  </a:tcPr>
                </a:tc>
                <a:tc>
                  <a:txBody>
                    <a:bodyPr/>
                    <a:lstStyle/>
                    <a:p>
                      <a:pPr algn="ctr" fontAlgn="ct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FY22     (unaudited) </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a:noFill/>
                    </a:lnL>
                    <a:lnR>
                      <a:noFill/>
                    </a:lnR>
                    <a:lnT>
                      <a:noFill/>
                    </a:lnT>
                    <a:lnB>
                      <a:noFill/>
                    </a:lnB>
                    <a:solidFill>
                      <a:schemeClr val="tx1"/>
                    </a:solidFill>
                  </a:tcPr>
                </a:tc>
                <a:tc>
                  <a:txBody>
                    <a:bodyPr/>
                    <a:lstStyle/>
                    <a:p>
                      <a:pPr algn="ctr" fontAlgn="ct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a:noFill/>
                    </a:lnL>
                    <a:lnR>
                      <a:noFill/>
                    </a:lnR>
                    <a:lnT>
                      <a:noFill/>
                    </a:lnT>
                    <a:lnB>
                      <a:noFill/>
                    </a:lnB>
                    <a:solidFill>
                      <a:schemeClr val="tx1"/>
                    </a:solidFill>
                  </a:tcPr>
                </a:tc>
                <a:tc>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2021         (audited) </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1607911021"/>
                  </a:ext>
                </a:extLst>
              </a:tr>
              <a:tr h="254207">
                <a:tc>
                  <a:txBody>
                    <a:bodyPr/>
                    <a:lstStyle/>
                    <a:p>
                      <a:pPr algn="l" fontAlgn="t"/>
                      <a:r>
                        <a:rPr lang="en-US" sz="1400" b="1" i="0" u="none" strike="noStrike">
                          <a:solidFill>
                            <a:srgbClr val="000000"/>
                          </a:solidFill>
                          <a:effectLst/>
                          <a:latin typeface="Calibri" panose="020F0502020204030204" pitchFamily="34" charset="0"/>
                          <a:cs typeface="Calibri" panose="020F0502020204030204" pitchFamily="34" charset="0"/>
                        </a:rPr>
                        <a:t>Operating revenues: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5423502"/>
                  </a:ext>
                </a:extLst>
              </a:tr>
              <a:tr h="274126">
                <a:tc>
                  <a:txBody>
                    <a:bodyPr/>
                    <a:lstStyle/>
                    <a:p>
                      <a:pPr algn="l" fontAlgn="t"/>
                      <a:r>
                        <a:rPr lang="en-US" sz="1400" b="0" i="0" u="none" strike="noStrike">
                          <a:solidFill>
                            <a:srgbClr val="000000"/>
                          </a:solidFill>
                          <a:effectLst/>
                          <a:latin typeface="Calibri" panose="020F0502020204030204" pitchFamily="34" charset="0"/>
                          <a:cs typeface="Calibri" panose="020F0502020204030204" pitchFamily="34" charset="0"/>
                        </a:rPr>
                        <a:t>      Building fees and permits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  29,360,500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  28,794,959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$ 27,922,076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16774461"/>
                  </a:ext>
                </a:extLst>
              </a:tr>
              <a:tr h="230716">
                <a:tc>
                  <a:txBody>
                    <a:bodyPr/>
                    <a:lstStyle/>
                    <a:p>
                      <a:pPr algn="l" fontAlgn="t"/>
                      <a:r>
                        <a:rPr lang="en-US" sz="1400" b="0" i="0" u="none" strike="noStrike" dirty="0">
                          <a:solidFill>
                            <a:srgbClr val="000000"/>
                          </a:solidFill>
                          <a:effectLst/>
                          <a:latin typeface="Calibri" panose="020F0502020204030204" pitchFamily="34" charset="0"/>
                          <a:cs typeface="Calibri" panose="020F0502020204030204" pitchFamily="34" charset="0"/>
                        </a:rPr>
                        <a:t>      Other operating revenues</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165,751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61,042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155,872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975657"/>
                  </a:ext>
                </a:extLst>
              </a:tr>
              <a:tr h="230716">
                <a:tc>
                  <a:txBody>
                    <a:bodyPr/>
                    <a:lstStyle/>
                    <a:p>
                      <a:pPr algn="l" fontAlgn="t"/>
                      <a:r>
                        <a:rPr lang="en-US" sz="1400" b="1" i="0" u="none" strike="noStrike">
                          <a:solidFill>
                            <a:srgbClr val="000000"/>
                          </a:solidFill>
                          <a:effectLst/>
                          <a:latin typeface="Calibri" panose="020F0502020204030204" pitchFamily="34" charset="0"/>
                          <a:cs typeface="Calibri" panose="020F0502020204030204" pitchFamily="34" charset="0"/>
                        </a:rPr>
                        <a:t> Total operating revenues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29,526,251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28,856,001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28,077,948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884048"/>
                  </a:ext>
                </a:extLst>
              </a:tr>
              <a:tr h="201988">
                <a:tc>
                  <a:txBody>
                    <a:bodyPr/>
                    <a:lstStyle/>
                    <a:p>
                      <a:pPr algn="l"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6227113"/>
                  </a:ext>
                </a:extLst>
              </a:tr>
              <a:tr h="201988">
                <a:tc>
                  <a:txBody>
                    <a:bodyPr/>
                    <a:lstStyle/>
                    <a:p>
                      <a:pPr algn="l" fontAlgn="t"/>
                      <a:r>
                        <a:rPr lang="en-US" sz="1400" b="1" i="0" u="none" strike="noStrike">
                          <a:solidFill>
                            <a:srgbClr val="000000"/>
                          </a:solidFill>
                          <a:effectLst/>
                          <a:latin typeface="Calibri" panose="020F0502020204030204" pitchFamily="34" charset="0"/>
                          <a:cs typeface="Calibri" panose="020F0502020204030204" pitchFamily="34" charset="0"/>
                        </a:rPr>
                        <a:t>Operating expenses: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13441799"/>
                  </a:ext>
                </a:extLst>
              </a:tr>
              <a:tr h="230716">
                <a:tc>
                  <a:txBody>
                    <a:bodyPr/>
                    <a:lstStyle/>
                    <a:p>
                      <a:pPr algn="l" fontAlgn="t"/>
                      <a:r>
                        <a:rPr lang="en-US" sz="1400" b="0" i="0" u="none" strike="noStrike">
                          <a:solidFill>
                            <a:srgbClr val="000000"/>
                          </a:solidFill>
                          <a:effectLst/>
                          <a:latin typeface="Calibri" panose="020F0502020204030204" pitchFamily="34" charset="0"/>
                          <a:cs typeface="Calibri" panose="020F0502020204030204" pitchFamily="34" charset="0"/>
                        </a:rPr>
                        <a:t>  Salaries and wages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16,458,511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13,642,624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12,134,307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13507296"/>
                  </a:ext>
                </a:extLst>
              </a:tr>
              <a:tr h="230716">
                <a:tc>
                  <a:txBody>
                    <a:bodyPr/>
                    <a:lstStyle/>
                    <a:p>
                      <a:pPr algn="l" fontAlgn="t"/>
                      <a:r>
                        <a:rPr lang="en-US" sz="1400" b="0" i="0" u="none" strike="noStrike">
                          <a:solidFill>
                            <a:srgbClr val="000000"/>
                          </a:solidFill>
                          <a:effectLst/>
                          <a:latin typeface="Calibri" panose="020F0502020204030204" pitchFamily="34" charset="0"/>
                          <a:cs typeface="Calibri" panose="020F0502020204030204" pitchFamily="34" charset="0"/>
                        </a:rPr>
                        <a:t>  Employee benefits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7,157,871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5,539,947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5,826,025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266411"/>
                  </a:ext>
                </a:extLst>
              </a:tr>
              <a:tr h="230716">
                <a:tc>
                  <a:txBody>
                    <a:bodyPr/>
                    <a:lstStyle/>
                    <a:p>
                      <a:pPr algn="l" fontAlgn="t"/>
                      <a:r>
                        <a:rPr lang="en-US" sz="1400" b="0" i="0" u="none" strike="noStrike">
                          <a:solidFill>
                            <a:srgbClr val="000000"/>
                          </a:solidFill>
                          <a:effectLst/>
                          <a:latin typeface="Calibri" panose="020F0502020204030204" pitchFamily="34" charset="0"/>
                          <a:cs typeface="Calibri" panose="020F0502020204030204" pitchFamily="34" charset="0"/>
                        </a:rPr>
                        <a:t>  Services and supplies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11,798,357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5,812,322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4,397,973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26587171"/>
                  </a:ext>
                </a:extLst>
              </a:tr>
              <a:tr h="230716">
                <a:tc>
                  <a:txBody>
                    <a:bodyPr/>
                    <a:lstStyle/>
                    <a:p>
                      <a:pPr algn="l" fontAlgn="t"/>
                      <a:r>
                        <a:rPr lang="en-US" sz="1400" b="0" i="0" u="none" strike="noStrike">
                          <a:solidFill>
                            <a:srgbClr val="000000"/>
                          </a:solidFill>
                          <a:effectLst/>
                          <a:latin typeface="Calibri" panose="020F0502020204030204" pitchFamily="34" charset="0"/>
                          <a:cs typeface="Calibri" panose="020F0502020204030204" pitchFamily="34" charset="0"/>
                        </a:rPr>
                        <a:t>  Depreciation</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1,036,381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1,136,408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1,140,532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87637"/>
                  </a:ext>
                </a:extLst>
              </a:tr>
              <a:tr h="230716">
                <a:tc>
                  <a:txBody>
                    <a:bodyPr/>
                    <a:lstStyle/>
                    <a:p>
                      <a:pPr algn="l" fontAlgn="t"/>
                      <a:r>
                        <a:rPr lang="en-US" sz="1400" b="1" i="0" u="none" strike="noStrike">
                          <a:solidFill>
                            <a:srgbClr val="000000"/>
                          </a:solidFill>
                          <a:effectLst/>
                          <a:latin typeface="Calibri" panose="020F0502020204030204" pitchFamily="34" charset="0"/>
                          <a:cs typeface="Calibri" panose="020F0502020204030204" pitchFamily="34" charset="0"/>
                        </a:rPr>
                        <a:t> Total operating expenses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$36,451,120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26,131,301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23,498,837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192495"/>
                  </a:ext>
                </a:extLst>
              </a:tr>
              <a:tr h="201988">
                <a:tc>
                  <a:txBody>
                    <a:bodyPr/>
                    <a:lstStyle/>
                    <a:p>
                      <a:pPr algn="l"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8126091"/>
                  </a:ext>
                </a:extLst>
              </a:tr>
              <a:tr h="230716">
                <a:tc>
                  <a:txBody>
                    <a:bodyPr/>
                    <a:lstStyle/>
                    <a:p>
                      <a:pPr algn="l" rtl="0" fontAlgn="t"/>
                      <a:r>
                        <a:rPr lang="en-US" sz="1400" b="1" i="0" u="none" strike="noStrike">
                          <a:solidFill>
                            <a:srgbClr val="000000"/>
                          </a:solidFill>
                          <a:effectLst/>
                          <a:latin typeface="Calibri" panose="020F0502020204030204" pitchFamily="34" charset="0"/>
                          <a:cs typeface="Calibri" panose="020F0502020204030204" pitchFamily="34" charset="0"/>
                        </a:rPr>
                        <a:t>  Operating income (loss)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(6,924,869)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2,724,701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4,579,111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3380"/>
                  </a:ext>
                </a:extLst>
              </a:tr>
              <a:tr h="201988">
                <a:tc>
                  <a:txBody>
                    <a:bodyPr/>
                    <a:lstStyle/>
                    <a:p>
                      <a:pPr algn="l"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r"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5244734"/>
                  </a:ext>
                </a:extLst>
              </a:tr>
              <a:tr h="201988">
                <a:tc>
                  <a:txBody>
                    <a:bodyPr/>
                    <a:lstStyle/>
                    <a:p>
                      <a:pPr algn="l" fontAlgn="t"/>
                      <a:r>
                        <a:rPr lang="en-US" sz="1400" b="1" i="0" u="none" strike="noStrike">
                          <a:solidFill>
                            <a:srgbClr val="000000"/>
                          </a:solidFill>
                          <a:effectLst/>
                          <a:latin typeface="Calibri" panose="020F0502020204030204" pitchFamily="34" charset="0"/>
                          <a:cs typeface="Calibri" panose="020F0502020204030204" pitchFamily="34" charset="0"/>
                        </a:rPr>
                        <a:t>Nonoperating revenues (expenses):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24764453"/>
                  </a:ext>
                </a:extLst>
              </a:tr>
              <a:tr h="230716">
                <a:tc>
                  <a:txBody>
                    <a:bodyPr/>
                    <a:lstStyle/>
                    <a:p>
                      <a:pPr algn="l" fontAlgn="t"/>
                      <a:r>
                        <a:rPr lang="en-US" sz="1400" b="0" i="0" u="none" strike="noStrike" dirty="0">
                          <a:solidFill>
                            <a:srgbClr val="000000"/>
                          </a:solidFill>
                          <a:effectLst/>
                          <a:latin typeface="Calibri" panose="020F0502020204030204" pitchFamily="34" charset="0"/>
                          <a:cs typeface="Calibri" panose="020F0502020204030204" pitchFamily="34" charset="0"/>
                        </a:rPr>
                        <a:t>Interest income </a:t>
                      </a: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811,391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44,892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57415997"/>
                  </a:ext>
                </a:extLst>
              </a:tr>
              <a:tr h="230716">
                <a:tc>
                  <a:txBody>
                    <a:bodyPr/>
                    <a:lstStyle/>
                    <a:p>
                      <a:pPr algn="l" fontAlgn="t"/>
                      <a:r>
                        <a:rPr lang="en-US" sz="1400" b="0" i="0" u="none" strike="noStrike">
                          <a:solidFill>
                            <a:srgbClr val="000000"/>
                          </a:solidFill>
                          <a:effectLst/>
                          <a:latin typeface="Calibri" panose="020F0502020204030204" pitchFamily="34" charset="0"/>
                          <a:cs typeface="Calibri" panose="020F0502020204030204" pitchFamily="34" charset="0"/>
                        </a:rPr>
                        <a:t>Gain on sale or disposition of property and equipment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18,810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1581"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127,775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666714"/>
                  </a:ext>
                </a:extLst>
              </a:tr>
              <a:tr h="230716">
                <a:tc>
                  <a:txBody>
                    <a:bodyPr/>
                    <a:lstStyle/>
                    <a:p>
                      <a:pPr algn="l" fontAlgn="t"/>
                      <a:r>
                        <a:rPr lang="en-US" sz="1400" b="1" i="0" u="none" strike="noStrike">
                          <a:solidFill>
                            <a:srgbClr val="000000"/>
                          </a:solidFill>
                          <a:effectLst/>
                          <a:latin typeface="Calibri" panose="020F0502020204030204" pitchFamily="34" charset="0"/>
                          <a:cs typeface="Calibri" panose="020F0502020204030204" pitchFamily="34" charset="0"/>
                        </a:rPr>
                        <a:t>  Total nonoperating revenues (expenses)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830,201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172,667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491140"/>
                  </a:ext>
                </a:extLst>
              </a:tr>
              <a:tr h="201988">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9507445"/>
                  </a:ext>
                </a:extLst>
              </a:tr>
              <a:tr h="400314">
                <a:tc>
                  <a:txBody>
                    <a:bodyPr/>
                    <a:lstStyle/>
                    <a:p>
                      <a:pPr algn="l" rtl="0" fontAlgn="t"/>
                      <a:r>
                        <a:rPr lang="en-US" sz="1400" b="1" i="0" u="none" strike="noStrike">
                          <a:solidFill>
                            <a:srgbClr val="000000"/>
                          </a:solidFill>
                          <a:effectLst/>
                          <a:latin typeface="Calibri" panose="020F0502020204030204" pitchFamily="34" charset="0"/>
                          <a:cs typeface="Calibri" panose="020F0502020204030204" pitchFamily="34" charset="0"/>
                        </a:rPr>
                        <a:t>Net income (loss)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($6,924,869)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 $   3,554,902 </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  4,751,778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695626992"/>
                  </a:ext>
                </a:extLst>
              </a:tr>
            </a:tbl>
          </a:graphicData>
        </a:graphic>
      </p:graphicFrame>
      <p:sp>
        <p:nvSpPr>
          <p:cNvPr id="8" name="Title 1">
            <a:extLst>
              <a:ext uri="{FF2B5EF4-FFF2-40B4-BE49-F238E27FC236}">
                <a16:creationId xmlns:a16="http://schemas.microsoft.com/office/drawing/2014/main" id="{216F1F00-5860-46C7-921A-8FD355A3CEC1}"/>
              </a:ext>
            </a:extLst>
          </p:cNvPr>
          <p:cNvSpPr txBox="1">
            <a:spLocks/>
          </p:cNvSpPr>
          <p:nvPr/>
        </p:nvSpPr>
        <p:spPr>
          <a:xfrm>
            <a:off x="1524000" y="56862"/>
            <a:ext cx="9144000" cy="1080938"/>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en-US" sz="4000" dirty="0">
                <a:solidFill>
                  <a:prstClr val="white"/>
                </a:solidFill>
                <a:latin typeface="Calibri" panose="020F0502020204030204" pitchFamily="34" charset="0"/>
                <a:cs typeface="Calibri" panose="020F0502020204030204" pitchFamily="34" charset="0"/>
              </a:rPr>
              <a:t>Income Statement </a:t>
            </a:r>
          </a:p>
        </p:txBody>
      </p:sp>
      <p:sp>
        <p:nvSpPr>
          <p:cNvPr id="10" name="TextBox 9">
            <a:extLst>
              <a:ext uri="{FF2B5EF4-FFF2-40B4-BE49-F238E27FC236}">
                <a16:creationId xmlns:a16="http://schemas.microsoft.com/office/drawing/2014/main" id="{3BC2E452-A7A1-4B66-AF88-FAC9D8B8DD94}"/>
              </a:ext>
            </a:extLst>
          </p:cNvPr>
          <p:cNvSpPr txBox="1"/>
          <p:nvPr/>
        </p:nvSpPr>
        <p:spPr>
          <a:xfrm>
            <a:off x="10363200" y="6553201"/>
            <a:ext cx="228600" cy="307777"/>
          </a:xfrm>
          <a:prstGeom prst="rect">
            <a:avLst/>
          </a:prstGeom>
          <a:noFill/>
        </p:spPr>
        <p:txBody>
          <a:bodyPr wrap="square" rtlCol="0">
            <a:spAutoFit/>
          </a:bodyPr>
          <a:lstStyle/>
          <a:p>
            <a:r>
              <a:rPr lang="en-US" sz="1400" dirty="0">
                <a:solidFill>
                  <a:prstClr val="black"/>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30759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824" y="1549153"/>
            <a:ext cx="8503920" cy="4800600"/>
          </a:xfrm>
        </p:spPr>
        <p:txBody>
          <a:bodyPr/>
          <a:lstStyle/>
          <a:p>
            <a:pPr marL="0" indent="0">
              <a:buNone/>
            </a:pPr>
            <a:endParaRPr lang="en-US" dirty="0"/>
          </a:p>
          <a:p>
            <a:endParaRPr lang="en-US" dirty="0"/>
          </a:p>
        </p:txBody>
      </p:sp>
      <p:sp>
        <p:nvSpPr>
          <p:cNvPr id="5" name="TextBox 4"/>
          <p:cNvSpPr txBox="1"/>
          <p:nvPr/>
        </p:nvSpPr>
        <p:spPr>
          <a:xfrm>
            <a:off x="5638801" y="5742103"/>
            <a:ext cx="5096604" cy="861774"/>
          </a:xfrm>
          <a:prstGeom prst="rect">
            <a:avLst/>
          </a:prstGeom>
          <a:noFill/>
        </p:spPr>
        <p:txBody>
          <a:bodyPr wrap="square" rtlCol="0">
            <a:spAutoFit/>
          </a:bodyPr>
          <a:lstStyle/>
          <a:p>
            <a:pPr marL="230188" lvl="1" indent="-230188">
              <a:buFontTx/>
              <a:buAutoNum type="arabicParenBoth"/>
            </a:pPr>
            <a:r>
              <a:rPr lang="en-US" sz="1000" dirty="0">
                <a:solidFill>
                  <a:prstClr val="black"/>
                </a:solidFill>
                <a:latin typeface="Calibri" panose="020F0502020204030204" pitchFamily="34" charset="0"/>
                <a:cs typeface="Calibri" panose="020F0502020204030204" pitchFamily="34" charset="0"/>
              </a:rPr>
              <a:t>Operating Current assets are adjusted to reflect the GASB 31 adjustment of $701,070.</a:t>
            </a:r>
          </a:p>
          <a:p>
            <a:pPr marL="230188" lvl="1" indent="-230188">
              <a:buFontTx/>
              <a:buAutoNum type="arabicParenBoth"/>
            </a:pPr>
            <a:r>
              <a:rPr lang="en-US" sz="1000" dirty="0">
                <a:solidFill>
                  <a:prstClr val="black"/>
                </a:solidFill>
                <a:latin typeface="Calibri" panose="020F0502020204030204" pitchFamily="34" charset="0"/>
                <a:cs typeface="Calibri" panose="020F0502020204030204" pitchFamily="34" charset="0"/>
              </a:rPr>
              <a:t>FY21 Includes $5.5M BCC designation for capital improvements and $10.3M for a fire station allowed under NRS </a:t>
            </a:r>
            <a:r>
              <a:rPr lang="en-US" sz="1050" dirty="0">
                <a:solidFill>
                  <a:prstClr val="black"/>
                </a:solidFill>
                <a:latin typeface="Calibri" panose="020F0502020204030204" pitchFamily="34" charset="0"/>
                <a:cs typeface="Calibri" panose="020F0502020204030204" pitchFamily="34" charset="0"/>
              </a:rPr>
              <a:t>354.59891</a:t>
            </a:r>
            <a:endParaRPr lang="en-US" sz="1000" dirty="0">
              <a:solidFill>
                <a:prstClr val="black"/>
              </a:solidFill>
              <a:latin typeface="Calibri" panose="020F0502020204030204" pitchFamily="34" charset="0"/>
              <a:cs typeface="Calibri" panose="020F0502020204030204" pitchFamily="34" charset="0"/>
            </a:endParaRPr>
          </a:p>
          <a:p>
            <a:pPr marL="230188" lvl="1" indent="-230188">
              <a:buFontTx/>
              <a:buAutoNum type="arabicParenBoth"/>
            </a:pPr>
            <a:r>
              <a:rPr lang="en-US" sz="1000" dirty="0">
                <a:solidFill>
                  <a:prstClr val="black"/>
                </a:solidFill>
                <a:latin typeface="Calibri" panose="020F0502020204030204" pitchFamily="34" charset="0"/>
                <a:cs typeface="Calibri" panose="020F0502020204030204" pitchFamily="34" charset="0"/>
              </a:rPr>
              <a:t>Operating expenses include 100% budgeted salaries and benefits. </a:t>
            </a:r>
          </a:p>
          <a:p>
            <a:pPr marL="0" lvl="1"/>
            <a:r>
              <a:rPr lang="en-US" sz="1000" dirty="0">
                <a:solidFill>
                  <a:prstClr val="black"/>
                </a:solidFill>
                <a:latin typeface="Calibri" panose="020F0502020204030204" pitchFamily="34" charset="0"/>
                <a:cs typeface="Calibri" panose="020F0502020204030204" pitchFamily="34" charset="0"/>
              </a:rPr>
              <a:t>      Operating expenses do not include FY22 $10,300,000 in transfers out. </a:t>
            </a:r>
          </a:p>
        </p:txBody>
      </p:sp>
      <p:sp>
        <p:nvSpPr>
          <p:cNvPr id="9" name="Title 1">
            <a:extLst>
              <a:ext uri="{FF2B5EF4-FFF2-40B4-BE49-F238E27FC236}">
                <a16:creationId xmlns:a16="http://schemas.microsoft.com/office/drawing/2014/main" id="{3C5D84C7-4B53-EC1C-3EE7-E0007504B0A2}"/>
              </a:ext>
            </a:extLst>
          </p:cNvPr>
          <p:cNvSpPr txBox="1">
            <a:spLocks/>
          </p:cNvSpPr>
          <p:nvPr/>
        </p:nvSpPr>
        <p:spPr>
          <a:xfrm>
            <a:off x="1524000" y="0"/>
            <a:ext cx="4038600" cy="6858000"/>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en-US" sz="4000" dirty="0">
                <a:solidFill>
                  <a:prstClr val="white"/>
                </a:solidFill>
                <a:latin typeface="Calibri" panose="020F0502020204030204" pitchFamily="34" charset="0"/>
                <a:cs typeface="Calibri" panose="020F0502020204030204" pitchFamily="34" charset="0"/>
              </a:rPr>
              <a:t>Building department working capital</a:t>
            </a:r>
          </a:p>
        </p:txBody>
      </p:sp>
      <p:graphicFrame>
        <p:nvGraphicFramePr>
          <p:cNvPr id="3" name="Table 2">
            <a:extLst>
              <a:ext uri="{FF2B5EF4-FFF2-40B4-BE49-F238E27FC236}">
                <a16:creationId xmlns:a16="http://schemas.microsoft.com/office/drawing/2014/main" id="{88775498-F892-4283-813B-1602F84B40F2}"/>
              </a:ext>
            </a:extLst>
          </p:cNvPr>
          <p:cNvGraphicFramePr>
            <a:graphicFrameLocks noGrp="1"/>
          </p:cNvGraphicFramePr>
          <p:nvPr/>
        </p:nvGraphicFramePr>
        <p:xfrm>
          <a:off x="5638802" y="54114"/>
          <a:ext cx="4953001" cy="4821288"/>
        </p:xfrm>
        <a:graphic>
          <a:graphicData uri="http://schemas.openxmlformats.org/drawingml/2006/table">
            <a:tbl>
              <a:tblPr/>
              <a:tblGrid>
                <a:gridCol w="2209800">
                  <a:extLst>
                    <a:ext uri="{9D8B030D-6E8A-4147-A177-3AD203B41FA5}">
                      <a16:colId xmlns:a16="http://schemas.microsoft.com/office/drawing/2014/main" val="2621171890"/>
                    </a:ext>
                  </a:extLst>
                </a:gridCol>
                <a:gridCol w="50800">
                  <a:extLst>
                    <a:ext uri="{9D8B030D-6E8A-4147-A177-3AD203B41FA5}">
                      <a16:colId xmlns:a16="http://schemas.microsoft.com/office/drawing/2014/main" val="277780370"/>
                    </a:ext>
                  </a:extLst>
                </a:gridCol>
                <a:gridCol w="25400">
                  <a:extLst>
                    <a:ext uri="{9D8B030D-6E8A-4147-A177-3AD203B41FA5}">
                      <a16:colId xmlns:a16="http://schemas.microsoft.com/office/drawing/2014/main" val="581769835"/>
                    </a:ext>
                  </a:extLst>
                </a:gridCol>
                <a:gridCol w="1419908">
                  <a:extLst>
                    <a:ext uri="{9D8B030D-6E8A-4147-A177-3AD203B41FA5}">
                      <a16:colId xmlns:a16="http://schemas.microsoft.com/office/drawing/2014/main" val="4237003451"/>
                    </a:ext>
                  </a:extLst>
                </a:gridCol>
                <a:gridCol w="104092">
                  <a:extLst>
                    <a:ext uri="{9D8B030D-6E8A-4147-A177-3AD203B41FA5}">
                      <a16:colId xmlns:a16="http://schemas.microsoft.com/office/drawing/2014/main" val="446330349"/>
                    </a:ext>
                  </a:extLst>
                </a:gridCol>
                <a:gridCol w="1143001">
                  <a:extLst>
                    <a:ext uri="{9D8B030D-6E8A-4147-A177-3AD203B41FA5}">
                      <a16:colId xmlns:a16="http://schemas.microsoft.com/office/drawing/2014/main" val="209752204"/>
                    </a:ext>
                  </a:extLst>
                </a:gridCol>
              </a:tblGrid>
              <a:tr h="575525">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chemeClr val="tx1"/>
                    </a:solidFill>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chemeClr val="tx1"/>
                    </a:solidFill>
                  </a:tcPr>
                </a:tc>
                <a:tc>
                  <a:txBody>
                    <a:bodyPr/>
                    <a:lstStyle/>
                    <a:p>
                      <a:pPr algn="ctr" fontAlgn="b"/>
                      <a:r>
                        <a:rPr lang="en-US" sz="1400" b="1" i="0" u="none" strike="noStrike" dirty="0">
                          <a:solidFill>
                            <a:schemeClr val="bg1"/>
                          </a:solidFill>
                          <a:effectLst/>
                          <a:latin typeface="Calibri" panose="020F0502020204030204" pitchFamily="34" charset="0"/>
                          <a:cs typeface="Calibri" panose="020F0502020204030204" pitchFamily="34" charset="0"/>
                        </a:rPr>
                        <a:t>FY22          (unaudited)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400" b="1" i="0" u="none" strike="noStrike" dirty="0">
                          <a:solidFill>
                            <a:schemeClr val="bg1"/>
                          </a:solidFill>
                          <a:effectLst/>
                          <a:latin typeface="Calibri" panose="020F0502020204030204" pitchFamily="34" charset="0"/>
                          <a:cs typeface="Calibri" panose="020F0502020204030204" pitchFamily="34" charset="0"/>
                        </a:rPr>
                        <a:t>FY21    (audited)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779482331"/>
                  </a:ext>
                </a:extLst>
              </a:tr>
              <a:tr h="284761">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2695156"/>
                  </a:ext>
                </a:extLst>
              </a:tr>
              <a:tr h="264070">
                <a:tc gridSpan="2">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Current Assets </a:t>
                      </a:r>
                      <a:r>
                        <a:rPr lang="en-US" sz="1400" b="0" i="0" u="none" strike="noStrike" baseline="30000" dirty="0">
                          <a:solidFill>
                            <a:srgbClr val="000000"/>
                          </a:solidFill>
                          <a:effectLst/>
                          <a:latin typeface="Calibri" panose="020F0502020204030204" pitchFamily="34" charset="0"/>
                          <a:cs typeface="Calibri" panose="020F0502020204030204" pitchFamily="34" charset="0"/>
                        </a:rPr>
                        <a:t>(1)</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     61,923,179 </a:t>
                      </a: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69,825,289</a:t>
                      </a:r>
                    </a:p>
                  </a:txBody>
                  <a:tcPr marL="0" marR="0" marT="0" marB="0" anchor="b">
                    <a:lnL>
                      <a:noFill/>
                    </a:lnL>
                    <a:lnR>
                      <a:noFill/>
                    </a:lnR>
                    <a:lnT>
                      <a:noFill/>
                    </a:lnT>
                    <a:lnB>
                      <a:noFill/>
                    </a:lnB>
                  </a:tcPr>
                </a:tc>
                <a:extLst>
                  <a:ext uri="{0D108BD9-81ED-4DB2-BD59-A6C34878D82A}">
                    <a16:rowId xmlns:a16="http://schemas.microsoft.com/office/drawing/2014/main" val="1229193251"/>
                  </a:ext>
                </a:extLst>
              </a:tr>
              <a:tr h="410797">
                <a:tc gridSpan="2">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Less designated cash </a:t>
                      </a:r>
                      <a:r>
                        <a:rPr lang="en-US" sz="1400" b="0" i="0" u="none" strike="noStrike" baseline="30000" dirty="0">
                          <a:solidFill>
                            <a:srgbClr val="000000"/>
                          </a:solidFill>
                          <a:effectLst/>
                          <a:latin typeface="Calibri" panose="020F0502020204030204" pitchFamily="34" charset="0"/>
                          <a:cs typeface="Calibri" panose="020F0502020204030204" pitchFamily="34" charset="0"/>
                        </a:rPr>
                        <a:t>(2)</a:t>
                      </a:r>
                    </a:p>
                  </a:txBody>
                  <a:tcPr marL="76933"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(25,783,959)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(37,471,001)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071159"/>
                  </a:ext>
                </a:extLst>
              </a:tr>
              <a:tr h="541513">
                <a:tc gridSpan="2">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Unrestricted current assets</a:t>
                      </a:r>
                    </a:p>
                  </a:txBody>
                  <a:tcPr marL="153865" marR="0" marT="0"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36,139,220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32,354,288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78849237"/>
                  </a:ext>
                </a:extLst>
              </a:tr>
              <a:tr h="264070">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47054985"/>
                  </a:ext>
                </a:extLst>
              </a:tr>
              <a:tr h="350897">
                <a:tc gridSpan="3">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Current Liabilities</a:t>
                      </a:r>
                    </a:p>
                  </a:txBody>
                  <a:tcPr marL="0" marR="0" marT="0" marB="0" anchor="b">
                    <a:lnL>
                      <a:noFill/>
                    </a:lnL>
                    <a:lnR>
                      <a:noFill/>
                    </a:lnR>
                    <a:lnT>
                      <a:noFill/>
                    </a:lnT>
                    <a:lnB>
                      <a:noFill/>
                    </a:lnB>
                  </a:tcPr>
                </a:tc>
                <a:tc hMerge="1">
                  <a:txBody>
                    <a:bodyPr/>
                    <a:lstStyle/>
                    <a:p>
                      <a:endParaRPr lang="en-US"/>
                    </a:p>
                  </a:txBody>
                  <a:tcPr>
                    <a:lnL w="12700" cmpd="sng">
                      <a:noFill/>
                      <a:prstDash val="solid"/>
                    </a:lnL>
                    <a:lnT w="12700" cmpd="sng">
                      <a:noFill/>
                      <a:prstDash val="solid"/>
                    </a:lnT>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(19,949,392)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(19,158,700)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131612"/>
                  </a:ext>
                </a:extLst>
              </a:tr>
              <a:tr h="264070">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41169696"/>
                  </a:ext>
                </a:extLst>
              </a:tr>
              <a:tr h="359755">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Working Capital</a:t>
                      </a:r>
                    </a:p>
                  </a:txBody>
                  <a:tcPr marL="0" marR="0" marT="0"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16,189,828 </a:t>
                      </a: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13,195,588</a:t>
                      </a:r>
                    </a:p>
                  </a:txBody>
                  <a:tcPr marL="0" marR="0" marT="0" marB="0" anchor="b">
                    <a:lnL>
                      <a:noFill/>
                    </a:lnL>
                    <a:lnR>
                      <a:noFill/>
                    </a:lnR>
                    <a:lnT>
                      <a:noFill/>
                    </a:lnT>
                    <a:lnB>
                      <a:noFill/>
                    </a:lnB>
                  </a:tcPr>
                </a:tc>
                <a:extLst>
                  <a:ext uri="{0D108BD9-81ED-4DB2-BD59-A6C34878D82A}">
                    <a16:rowId xmlns:a16="http://schemas.microsoft.com/office/drawing/2014/main" val="763608240"/>
                  </a:ext>
                </a:extLst>
              </a:tr>
              <a:tr h="264070">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68361394"/>
                  </a:ext>
                </a:extLst>
              </a:tr>
              <a:tr h="396105">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50% of Operating Expenses </a:t>
                      </a:r>
                      <a:r>
                        <a:rPr lang="en-US" sz="1400" b="0" i="0" u="none" strike="noStrike" baseline="30000" dirty="0">
                          <a:solidFill>
                            <a:srgbClr val="000000"/>
                          </a:solidFill>
                          <a:effectLst/>
                          <a:latin typeface="Calibri" panose="020F0502020204030204" pitchFamily="34" charset="0"/>
                          <a:cs typeface="Calibri" panose="020F0502020204030204" pitchFamily="34" charset="0"/>
                        </a:rPr>
                        <a:t>(3)</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(14,587,728)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(14,054,850)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815245"/>
                  </a:ext>
                </a:extLst>
              </a:tr>
              <a:tr h="264070">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highlight>
                          <a:srgbClr val="FFFF00"/>
                        </a:highligh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48441478"/>
                  </a:ext>
                </a:extLst>
              </a:tr>
              <a:tr h="317515">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Excess Working Capital </a:t>
                      </a:r>
                    </a:p>
                  </a:txBody>
                  <a:tcPr marL="0" marR="0" marT="0" marB="0" anchor="b">
                    <a:lnL>
                      <a:noFill/>
                    </a:lnL>
                    <a:lnR>
                      <a:noFill/>
                    </a:lnR>
                    <a:lnT>
                      <a:noFill/>
                    </a:lnT>
                    <a:lnB>
                      <a:noFill/>
                    </a:lnB>
                  </a:tcPr>
                </a:tc>
                <a:tc gridSpan="2">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       1,602,100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859,262)</a:t>
                      </a:r>
                    </a:p>
                  </a:txBody>
                  <a:tcPr marL="0" marR="0" marT="0" marB="0" anchor="b">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35050138"/>
                  </a:ext>
                </a:extLst>
              </a:tr>
              <a:tr h="264070">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25400" cap="flat" cmpd="dbl" algn="ctr">
                      <a:no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1997155"/>
                  </a:ext>
                </a:extLst>
              </a:tr>
            </a:tbl>
          </a:graphicData>
        </a:graphic>
      </p:graphicFrame>
      <p:sp>
        <p:nvSpPr>
          <p:cNvPr id="7" name="TextBox 6">
            <a:extLst>
              <a:ext uri="{FF2B5EF4-FFF2-40B4-BE49-F238E27FC236}">
                <a16:creationId xmlns:a16="http://schemas.microsoft.com/office/drawing/2014/main" id="{5062DEBD-757F-4439-A4BA-C1B85D486873}"/>
              </a:ext>
            </a:extLst>
          </p:cNvPr>
          <p:cNvSpPr txBox="1"/>
          <p:nvPr/>
        </p:nvSpPr>
        <p:spPr>
          <a:xfrm>
            <a:off x="10363200" y="6553201"/>
            <a:ext cx="228600" cy="307777"/>
          </a:xfrm>
          <a:prstGeom prst="rect">
            <a:avLst/>
          </a:prstGeom>
          <a:noFill/>
        </p:spPr>
        <p:txBody>
          <a:bodyPr wrap="square" rtlCol="0">
            <a:spAutoFit/>
          </a:bodyPr>
          <a:lstStyle/>
          <a:p>
            <a:r>
              <a:rPr lang="en-US" sz="1400" dirty="0">
                <a:solidFill>
                  <a:prstClr val="black"/>
                </a:solidFill>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376128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6DD2-03C1-5731-D10A-BBAC329E9F6B}"/>
              </a:ext>
            </a:extLst>
          </p:cNvPr>
          <p:cNvSpPr>
            <a:spLocks noGrp="1"/>
          </p:cNvSpPr>
          <p:nvPr>
            <p:ph type="title"/>
          </p:nvPr>
        </p:nvSpPr>
        <p:spPr>
          <a:xfrm>
            <a:off x="1524000" y="1"/>
            <a:ext cx="9144000" cy="1228165"/>
          </a:xfr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a:lstStyle/>
          <a:p>
            <a:r>
              <a:rPr lang="en-US" sz="4000" dirty="0">
                <a:solidFill>
                  <a:schemeClr val="bg1"/>
                </a:solidFill>
                <a:latin typeface="Calibri" panose="020F0502020204030204" pitchFamily="34" charset="0"/>
                <a:cs typeface="Calibri" panose="020F0502020204030204" pitchFamily="34" charset="0"/>
              </a:rPr>
              <a:t>Designated cash </a:t>
            </a:r>
          </a:p>
        </p:txBody>
      </p:sp>
      <p:sp>
        <p:nvSpPr>
          <p:cNvPr id="9" name="TextBox 8">
            <a:extLst>
              <a:ext uri="{FF2B5EF4-FFF2-40B4-BE49-F238E27FC236}">
                <a16:creationId xmlns:a16="http://schemas.microsoft.com/office/drawing/2014/main" id="{1D9901BA-1D4B-DFE4-D4F2-89DF070C1B6E}"/>
              </a:ext>
            </a:extLst>
          </p:cNvPr>
          <p:cNvSpPr txBox="1"/>
          <p:nvPr/>
        </p:nvSpPr>
        <p:spPr>
          <a:xfrm>
            <a:off x="1913559" y="3886201"/>
            <a:ext cx="8221040" cy="1200329"/>
          </a:xfrm>
          <a:prstGeom prst="rect">
            <a:avLst/>
          </a:prstGeom>
          <a:noFill/>
          <a:ln>
            <a:solidFill>
              <a:schemeClr val="tx1"/>
            </a:solidFill>
          </a:ln>
        </p:spPr>
        <p:txBody>
          <a:bodyPr wrap="square" rtlCol="0">
            <a:spAutoFit/>
          </a:bodyPr>
          <a:lstStyle/>
          <a:p>
            <a:r>
              <a:rPr lang="en-US" sz="2400" b="1" dirty="0">
                <a:solidFill>
                  <a:prstClr val="black"/>
                </a:solidFill>
                <a:latin typeface="Calibri" panose="020F0502020204030204" pitchFamily="34" charset="0"/>
                <a:cs typeface="Calibri" panose="020F0502020204030204" pitchFamily="34" charset="0"/>
              </a:rPr>
              <a:t>Recommendation: </a:t>
            </a:r>
            <a:r>
              <a:rPr lang="en-US" sz="2400" dirty="0">
                <a:solidFill>
                  <a:prstClr val="black"/>
                </a:solidFill>
                <a:latin typeface="Calibri" panose="020F0502020204030204" pitchFamily="34" charset="0"/>
                <a:cs typeface="Calibri" panose="020F0502020204030204" pitchFamily="34" charset="0"/>
              </a:rPr>
              <a:t>Designate 20% of the remaining unfunded capital plan in FY23 for an increase of $5.9M in designated cash for a designated cash balance of $31.7M. </a:t>
            </a:r>
          </a:p>
        </p:txBody>
      </p:sp>
      <p:graphicFrame>
        <p:nvGraphicFramePr>
          <p:cNvPr id="17" name="Table 17">
            <a:extLst>
              <a:ext uri="{FF2B5EF4-FFF2-40B4-BE49-F238E27FC236}">
                <a16:creationId xmlns:a16="http://schemas.microsoft.com/office/drawing/2014/main" id="{DD8A7083-48E9-471F-BBB8-9B0A31B3160E}"/>
              </a:ext>
            </a:extLst>
          </p:cNvPr>
          <p:cNvGraphicFramePr>
            <a:graphicFrameLocks noGrp="1"/>
          </p:cNvGraphicFramePr>
          <p:nvPr>
            <p:ph idx="1"/>
          </p:nvPr>
        </p:nvGraphicFramePr>
        <p:xfrm>
          <a:off x="1913560" y="1371600"/>
          <a:ext cx="8221040" cy="2438400"/>
        </p:xfrm>
        <a:graphic>
          <a:graphicData uri="http://schemas.openxmlformats.org/drawingml/2006/table">
            <a:tbl>
              <a:tblPr firstRow="1" bandRow="1">
                <a:tableStyleId>{E8B1032C-EA38-4F05-BA0D-38AFFFC7BED3}</a:tableStyleId>
              </a:tblPr>
              <a:tblGrid>
                <a:gridCol w="5212810">
                  <a:extLst>
                    <a:ext uri="{9D8B030D-6E8A-4147-A177-3AD203B41FA5}">
                      <a16:colId xmlns:a16="http://schemas.microsoft.com/office/drawing/2014/main" val="1904664873"/>
                    </a:ext>
                  </a:extLst>
                </a:gridCol>
                <a:gridCol w="267883">
                  <a:extLst>
                    <a:ext uri="{9D8B030D-6E8A-4147-A177-3AD203B41FA5}">
                      <a16:colId xmlns:a16="http://schemas.microsoft.com/office/drawing/2014/main" val="3230134023"/>
                    </a:ext>
                  </a:extLst>
                </a:gridCol>
                <a:gridCol w="2740347">
                  <a:extLst>
                    <a:ext uri="{9D8B030D-6E8A-4147-A177-3AD203B41FA5}">
                      <a16:colId xmlns:a16="http://schemas.microsoft.com/office/drawing/2014/main" val="1295223372"/>
                    </a:ext>
                  </a:extLst>
                </a:gridCol>
              </a:tblGrid>
              <a:tr h="406400">
                <a:tc>
                  <a:txBody>
                    <a:bodyPr/>
                    <a:lstStyle/>
                    <a:p>
                      <a:r>
                        <a:rPr lang="en-US" dirty="0">
                          <a:latin typeface="Calibri" panose="020F0502020204030204" pitchFamily="34" charset="0"/>
                          <a:cs typeface="Calibri" panose="020F0502020204030204" pitchFamily="34" charset="0"/>
                        </a:rPr>
                        <a:t>Designated cash at June 30, 2022</a:t>
                      </a:r>
                    </a:p>
                  </a:txBody>
                  <a:tcPr/>
                </a:tc>
                <a:tc>
                  <a:txBody>
                    <a:bodyPr/>
                    <a:lstStyle/>
                    <a:p>
                      <a:endParaRPr lang="en-US">
                        <a:latin typeface="Calibri" panose="020F0502020204030204" pitchFamily="34" charset="0"/>
                        <a:cs typeface="Calibri" panose="020F0502020204030204" pitchFamily="34" charset="0"/>
                      </a:endParaRPr>
                    </a:p>
                  </a:txBody>
                  <a:tcPr/>
                </a:tc>
                <a:tc>
                  <a:txBody>
                    <a:bodyPr/>
                    <a:lstStyle/>
                    <a:p>
                      <a:pPr algn="r"/>
                      <a:r>
                        <a:rPr lang="en-US" dirty="0">
                          <a:latin typeface="Calibri" panose="020F0502020204030204" pitchFamily="34" charset="0"/>
                          <a:cs typeface="Calibri" panose="020F0502020204030204" pitchFamily="34" charset="0"/>
                        </a:rPr>
                        <a:t>$   25.8</a:t>
                      </a:r>
                    </a:p>
                  </a:txBody>
                  <a:tcPr/>
                </a:tc>
                <a:extLst>
                  <a:ext uri="{0D108BD9-81ED-4DB2-BD59-A6C34878D82A}">
                    <a16:rowId xmlns:a16="http://schemas.microsoft.com/office/drawing/2014/main" val="205186153"/>
                  </a:ext>
                </a:extLst>
              </a:tr>
              <a:tr h="406400">
                <a:tc>
                  <a:txBody>
                    <a:bodyPr/>
                    <a:lstStyle/>
                    <a:p>
                      <a:r>
                        <a:rPr lang="en-US" dirty="0">
                          <a:latin typeface="Calibri" panose="020F0502020204030204" pitchFamily="34" charset="0"/>
                          <a:cs typeface="Calibri" panose="020F0502020204030204" pitchFamily="34" charset="0"/>
                        </a:rPr>
                        <a:t>Less commitments to date</a:t>
                      </a:r>
                    </a:p>
                  </a:txBody>
                  <a:tcPr/>
                </a:tc>
                <a:tc>
                  <a:txBody>
                    <a:bodyPr/>
                    <a:lstStyle/>
                    <a:p>
                      <a:endParaRPr lang="en-US">
                        <a:latin typeface="Calibri" panose="020F0502020204030204" pitchFamily="34" charset="0"/>
                        <a:cs typeface="Calibri" panose="020F0502020204030204" pitchFamily="34" charset="0"/>
                      </a:endParaRPr>
                    </a:p>
                  </a:txBody>
                  <a:tcPr/>
                </a:tc>
                <a:tc>
                  <a:txBody>
                    <a:bodyPr/>
                    <a:lstStyle/>
                    <a:p>
                      <a:pPr algn="r"/>
                      <a:r>
                        <a:rPr lang="en-US" dirty="0">
                          <a:latin typeface="Calibri" panose="020F0502020204030204" pitchFamily="34" charset="0"/>
                          <a:cs typeface="Calibri" panose="020F0502020204030204" pitchFamily="34" charset="0"/>
                        </a:rPr>
                        <a:t>(11.8)</a:t>
                      </a:r>
                    </a:p>
                  </a:txBody>
                  <a:tcPr/>
                </a:tc>
                <a:extLst>
                  <a:ext uri="{0D108BD9-81ED-4DB2-BD59-A6C34878D82A}">
                    <a16:rowId xmlns:a16="http://schemas.microsoft.com/office/drawing/2014/main" val="1280306913"/>
                  </a:ext>
                </a:extLst>
              </a:tr>
              <a:tr h="406400">
                <a:tc>
                  <a:txBody>
                    <a:bodyPr/>
                    <a:lstStyle/>
                    <a:p>
                      <a:r>
                        <a:rPr lang="en-US" dirty="0">
                          <a:latin typeface="Calibri" panose="020F0502020204030204" pitchFamily="34" charset="0"/>
                          <a:cs typeface="Calibri" panose="020F0502020204030204" pitchFamily="34" charset="0"/>
                        </a:rPr>
                        <a:t>Less future projects (5 year capital plan)</a:t>
                      </a:r>
                    </a:p>
                  </a:txBody>
                  <a:tcPr/>
                </a:tc>
                <a:tc>
                  <a:txBody>
                    <a:bodyPr/>
                    <a:lstStyle/>
                    <a:p>
                      <a:endParaRPr lang="en-US">
                        <a:latin typeface="Calibri" panose="020F0502020204030204" pitchFamily="34" charset="0"/>
                        <a:cs typeface="Calibri" panose="020F0502020204030204" pitchFamily="34" charset="0"/>
                      </a:endParaRPr>
                    </a:p>
                  </a:txBody>
                  <a:tcPr/>
                </a:tc>
                <a:tc>
                  <a:txBody>
                    <a:bodyPr/>
                    <a:lstStyle/>
                    <a:p>
                      <a:pPr algn="r"/>
                      <a:r>
                        <a:rPr lang="en-US" dirty="0">
                          <a:latin typeface="Calibri" panose="020F0502020204030204" pitchFamily="34" charset="0"/>
                          <a:cs typeface="Calibri" panose="020F0502020204030204" pitchFamily="34" charset="0"/>
                        </a:rPr>
                        <a:t>(43.4)</a:t>
                      </a:r>
                    </a:p>
                  </a:txBody>
                  <a:tcPr/>
                </a:tc>
                <a:extLst>
                  <a:ext uri="{0D108BD9-81ED-4DB2-BD59-A6C34878D82A}">
                    <a16:rowId xmlns:a16="http://schemas.microsoft.com/office/drawing/2014/main" val="2631944143"/>
                  </a:ext>
                </a:extLst>
              </a:tr>
              <a:tr h="406400">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a:latin typeface="Calibri" panose="020F0502020204030204" pitchFamily="34" charset="0"/>
                        <a:cs typeface="Calibri" panose="020F0502020204030204" pitchFamily="34" charset="0"/>
                      </a:endParaRPr>
                    </a:p>
                  </a:txBody>
                  <a:tcPr/>
                </a:tc>
                <a:tc>
                  <a:txBody>
                    <a:bodyPr/>
                    <a:lstStyle/>
                    <a:p>
                      <a:pPr algn="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56012363"/>
                  </a:ext>
                </a:extLst>
              </a:tr>
              <a:tr h="406400">
                <a:tc>
                  <a:txBody>
                    <a:bodyPr/>
                    <a:lstStyle/>
                    <a:p>
                      <a:r>
                        <a:rPr lang="en-US" b="1" dirty="0">
                          <a:latin typeface="Calibri" panose="020F0502020204030204" pitchFamily="34" charset="0"/>
                          <a:cs typeface="Calibri" panose="020F0502020204030204" pitchFamily="34" charset="0"/>
                        </a:rPr>
                        <a:t>5 year capital plan remaining unfunded</a:t>
                      </a:r>
                    </a:p>
                  </a:txBody>
                  <a:tcPr/>
                </a:tc>
                <a:tc>
                  <a:txBody>
                    <a:bodyPr/>
                    <a:lstStyle/>
                    <a:p>
                      <a:endParaRPr lang="en-US" b="1">
                        <a:latin typeface="Calibri" panose="020F0502020204030204" pitchFamily="34" charset="0"/>
                        <a:cs typeface="Calibri" panose="020F0502020204030204" pitchFamily="34" charset="0"/>
                      </a:endParaRPr>
                    </a:p>
                  </a:txBody>
                  <a:tcPr/>
                </a:tc>
                <a:tc>
                  <a:txBody>
                    <a:bodyPr/>
                    <a:lstStyle/>
                    <a:p>
                      <a:pPr algn="r"/>
                      <a:r>
                        <a:rPr lang="en-US" b="1" dirty="0">
                          <a:latin typeface="Calibri" panose="020F0502020204030204" pitchFamily="34" charset="0"/>
                          <a:cs typeface="Calibri" panose="020F0502020204030204" pitchFamily="34" charset="0"/>
                        </a:rPr>
                        <a:t>($29.4)</a:t>
                      </a:r>
                    </a:p>
                  </a:txBody>
                  <a:tcPr/>
                </a:tc>
                <a:extLst>
                  <a:ext uri="{0D108BD9-81ED-4DB2-BD59-A6C34878D82A}">
                    <a16:rowId xmlns:a16="http://schemas.microsoft.com/office/drawing/2014/main" val="844044982"/>
                  </a:ext>
                </a:extLst>
              </a:tr>
              <a:tr h="406400">
                <a:tc>
                  <a:txBody>
                    <a:bodyPr/>
                    <a:lstStyle/>
                    <a:p>
                      <a:endParaRPr lang="en-US" dirty="0">
                        <a:latin typeface="Calibri" panose="020F0502020204030204" pitchFamily="34" charset="0"/>
                        <a:cs typeface="Calibri" panose="020F0502020204030204" pitchFamily="34" charset="0"/>
                      </a:endParaRPr>
                    </a:p>
                  </a:txBody>
                  <a:tcPr/>
                </a:tc>
                <a:tc>
                  <a:txBody>
                    <a:bodyPr/>
                    <a:lstStyle/>
                    <a:p>
                      <a:endParaRPr lang="en-US">
                        <a:latin typeface="Calibri" panose="020F0502020204030204" pitchFamily="34" charset="0"/>
                        <a:cs typeface="Calibri" panose="020F0502020204030204" pitchFamily="34" charset="0"/>
                      </a:endParaRPr>
                    </a:p>
                  </a:txBody>
                  <a:tcPr/>
                </a:tc>
                <a:tc>
                  <a:txBody>
                    <a:bodyPr/>
                    <a:lstStyle/>
                    <a:p>
                      <a:pPr algn="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78728566"/>
                  </a:ext>
                </a:extLst>
              </a:tr>
            </a:tbl>
          </a:graphicData>
        </a:graphic>
      </p:graphicFrame>
      <p:sp>
        <p:nvSpPr>
          <p:cNvPr id="19" name="TextBox 18">
            <a:extLst>
              <a:ext uri="{FF2B5EF4-FFF2-40B4-BE49-F238E27FC236}">
                <a16:creationId xmlns:a16="http://schemas.microsoft.com/office/drawing/2014/main" id="{25EAEF26-7BC3-43A5-8C93-74FA4B777AAC}"/>
              </a:ext>
            </a:extLst>
          </p:cNvPr>
          <p:cNvSpPr txBox="1"/>
          <p:nvPr/>
        </p:nvSpPr>
        <p:spPr>
          <a:xfrm>
            <a:off x="10363200" y="6553201"/>
            <a:ext cx="228600" cy="307777"/>
          </a:xfrm>
          <a:prstGeom prst="rect">
            <a:avLst/>
          </a:prstGeom>
          <a:noFill/>
        </p:spPr>
        <p:txBody>
          <a:bodyPr wrap="square" rtlCol="0">
            <a:spAutoFit/>
          </a:bodyPr>
          <a:lstStyle/>
          <a:p>
            <a:r>
              <a:rPr lang="en-US" sz="1400" dirty="0">
                <a:solidFill>
                  <a:prstClr val="black"/>
                </a:solidFill>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21655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0" y="1499056"/>
            <a:ext cx="9966960" cy="2926080"/>
          </a:xfrm>
        </p:spPr>
        <p:txBody>
          <a:bodyPr>
            <a:normAutofit/>
          </a:bodyPr>
          <a:lstStyle/>
          <a:p>
            <a:r>
              <a:rPr lang="en-US" sz="5401" dirty="0"/>
              <a:t>Departmental </a:t>
            </a:r>
            <a:br>
              <a:rPr lang="en-US" sz="5401" dirty="0"/>
            </a:br>
            <a:r>
              <a:rPr lang="en-US" sz="5401" dirty="0"/>
              <a:t>PERFORMANCE Data</a:t>
            </a:r>
          </a:p>
        </p:txBody>
      </p:sp>
    </p:spTree>
    <p:extLst>
      <p:ext uri="{BB962C8B-B14F-4D97-AF65-F5344CB8AC3E}">
        <p14:creationId xmlns:p14="http://schemas.microsoft.com/office/powerpoint/2010/main" val="35544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6B3FFE8-355E-40C5-82EC-E56A7BEDDE81}"/>
              </a:ext>
            </a:extLst>
          </p:cNvPr>
          <p:cNvGraphicFramePr>
            <a:graphicFrameLocks noGrp="1"/>
          </p:cNvGraphicFramePr>
          <p:nvPr>
            <p:ph idx="1"/>
            <p:extLst>
              <p:ext uri="{D42A27DB-BD31-4B8C-83A1-F6EECF244321}">
                <p14:modId xmlns:p14="http://schemas.microsoft.com/office/powerpoint/2010/main" val="1994596819"/>
              </p:ext>
            </p:extLst>
          </p:nvPr>
        </p:nvGraphicFramePr>
        <p:xfrm>
          <a:off x="269193" y="277737"/>
          <a:ext cx="11660735" cy="63067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812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D37A4B-3583-4CE0-A822-935E855E4051}"/>
              </a:ext>
            </a:extLst>
          </p:cNvPr>
          <p:cNvSpPr txBox="1"/>
          <p:nvPr/>
        </p:nvSpPr>
        <p:spPr>
          <a:xfrm>
            <a:off x="1162326" y="166689"/>
            <a:ext cx="9766300" cy="707886"/>
          </a:xfrm>
          <a:prstGeom prst="rect">
            <a:avLst/>
          </a:prstGeom>
          <a:noFill/>
        </p:spPr>
        <p:txBody>
          <a:bodyPr wrap="square">
            <a:spAutoFit/>
          </a:bodyPr>
          <a:lstStyle/>
          <a:p>
            <a:pPr algn="ctr"/>
            <a:r>
              <a:rPr lang="en-US" sz="2400" b="1" dirty="0"/>
              <a:t>Building Permits Issued - Fiscal Year Comparison</a:t>
            </a:r>
            <a:br>
              <a:rPr lang="en-US" sz="2400" dirty="0"/>
            </a:br>
            <a:r>
              <a:rPr lang="en-US" sz="1600" b="1" dirty="0">
                <a:latin typeface="Arial" panose="020B0604020202020204" pitchFamily="34" charset="0"/>
                <a:cs typeface="Arial" panose="020B0604020202020204" pitchFamily="34" charset="0"/>
              </a:rPr>
              <a:t>Through October 2022</a:t>
            </a:r>
            <a:endParaRPr lang="en-US" sz="2400" dirty="0"/>
          </a:p>
        </p:txBody>
      </p:sp>
      <p:graphicFrame>
        <p:nvGraphicFramePr>
          <p:cNvPr id="8" name="Content Placeholder 7">
            <a:extLst>
              <a:ext uri="{FF2B5EF4-FFF2-40B4-BE49-F238E27FC236}">
                <a16:creationId xmlns:a16="http://schemas.microsoft.com/office/drawing/2014/main" id="{D1752DAB-1658-4E63-8A78-0830ACD91E3D}"/>
              </a:ext>
            </a:extLst>
          </p:cNvPr>
          <p:cNvGraphicFramePr>
            <a:graphicFrameLocks noGrp="1"/>
          </p:cNvGraphicFramePr>
          <p:nvPr>
            <p:ph idx="1"/>
            <p:extLst>
              <p:ext uri="{D42A27DB-BD31-4B8C-83A1-F6EECF244321}">
                <p14:modId xmlns:p14="http://schemas.microsoft.com/office/powerpoint/2010/main" val="1845105331"/>
              </p:ext>
            </p:extLst>
          </p:nvPr>
        </p:nvGraphicFramePr>
        <p:xfrm>
          <a:off x="1217930" y="830579"/>
          <a:ext cx="9761216" cy="1400960"/>
        </p:xfrm>
        <a:graphic>
          <a:graphicData uri="http://schemas.openxmlformats.org/drawingml/2006/table">
            <a:tbl>
              <a:tblPr/>
              <a:tblGrid>
                <a:gridCol w="850457">
                  <a:extLst>
                    <a:ext uri="{9D8B030D-6E8A-4147-A177-3AD203B41FA5}">
                      <a16:colId xmlns:a16="http://schemas.microsoft.com/office/drawing/2014/main" val="1367576689"/>
                    </a:ext>
                  </a:extLst>
                </a:gridCol>
                <a:gridCol w="685443">
                  <a:extLst>
                    <a:ext uri="{9D8B030D-6E8A-4147-A177-3AD203B41FA5}">
                      <a16:colId xmlns:a16="http://schemas.microsoft.com/office/drawing/2014/main" val="2713079845"/>
                    </a:ext>
                  </a:extLst>
                </a:gridCol>
                <a:gridCol w="685443">
                  <a:extLst>
                    <a:ext uri="{9D8B030D-6E8A-4147-A177-3AD203B41FA5}">
                      <a16:colId xmlns:a16="http://schemas.microsoft.com/office/drawing/2014/main" val="1641270364"/>
                    </a:ext>
                  </a:extLst>
                </a:gridCol>
                <a:gridCol w="685443">
                  <a:extLst>
                    <a:ext uri="{9D8B030D-6E8A-4147-A177-3AD203B41FA5}">
                      <a16:colId xmlns:a16="http://schemas.microsoft.com/office/drawing/2014/main" val="1886598801"/>
                    </a:ext>
                  </a:extLst>
                </a:gridCol>
                <a:gridCol w="685443">
                  <a:extLst>
                    <a:ext uri="{9D8B030D-6E8A-4147-A177-3AD203B41FA5}">
                      <a16:colId xmlns:a16="http://schemas.microsoft.com/office/drawing/2014/main" val="1998769598"/>
                    </a:ext>
                  </a:extLst>
                </a:gridCol>
                <a:gridCol w="685443">
                  <a:extLst>
                    <a:ext uri="{9D8B030D-6E8A-4147-A177-3AD203B41FA5}">
                      <a16:colId xmlns:a16="http://schemas.microsoft.com/office/drawing/2014/main" val="651482665"/>
                    </a:ext>
                  </a:extLst>
                </a:gridCol>
                <a:gridCol w="685443">
                  <a:extLst>
                    <a:ext uri="{9D8B030D-6E8A-4147-A177-3AD203B41FA5}">
                      <a16:colId xmlns:a16="http://schemas.microsoft.com/office/drawing/2014/main" val="2163696694"/>
                    </a:ext>
                  </a:extLst>
                </a:gridCol>
                <a:gridCol w="685443">
                  <a:extLst>
                    <a:ext uri="{9D8B030D-6E8A-4147-A177-3AD203B41FA5}">
                      <a16:colId xmlns:a16="http://schemas.microsoft.com/office/drawing/2014/main" val="3733925816"/>
                    </a:ext>
                  </a:extLst>
                </a:gridCol>
                <a:gridCol w="685443">
                  <a:extLst>
                    <a:ext uri="{9D8B030D-6E8A-4147-A177-3AD203B41FA5}">
                      <a16:colId xmlns:a16="http://schemas.microsoft.com/office/drawing/2014/main" val="1874776684"/>
                    </a:ext>
                  </a:extLst>
                </a:gridCol>
                <a:gridCol w="685443">
                  <a:extLst>
                    <a:ext uri="{9D8B030D-6E8A-4147-A177-3AD203B41FA5}">
                      <a16:colId xmlns:a16="http://schemas.microsoft.com/office/drawing/2014/main" val="3003949085"/>
                    </a:ext>
                  </a:extLst>
                </a:gridCol>
                <a:gridCol w="685443">
                  <a:extLst>
                    <a:ext uri="{9D8B030D-6E8A-4147-A177-3AD203B41FA5}">
                      <a16:colId xmlns:a16="http://schemas.microsoft.com/office/drawing/2014/main" val="3901769175"/>
                    </a:ext>
                  </a:extLst>
                </a:gridCol>
                <a:gridCol w="685443">
                  <a:extLst>
                    <a:ext uri="{9D8B030D-6E8A-4147-A177-3AD203B41FA5}">
                      <a16:colId xmlns:a16="http://schemas.microsoft.com/office/drawing/2014/main" val="3658621972"/>
                    </a:ext>
                  </a:extLst>
                </a:gridCol>
                <a:gridCol w="685443">
                  <a:extLst>
                    <a:ext uri="{9D8B030D-6E8A-4147-A177-3AD203B41FA5}">
                      <a16:colId xmlns:a16="http://schemas.microsoft.com/office/drawing/2014/main" val="2433071999"/>
                    </a:ext>
                  </a:extLst>
                </a:gridCol>
                <a:gridCol w="685443">
                  <a:extLst>
                    <a:ext uri="{9D8B030D-6E8A-4147-A177-3AD203B41FA5}">
                      <a16:colId xmlns:a16="http://schemas.microsoft.com/office/drawing/2014/main" val="3927086469"/>
                    </a:ext>
                  </a:extLst>
                </a:gridCol>
              </a:tblGrid>
              <a:tr h="172462">
                <a:tc>
                  <a:txBody>
                    <a:bodyPr/>
                    <a:lstStyle/>
                    <a:p>
                      <a:pPr algn="l" fontAlgn="b"/>
                      <a:r>
                        <a:rPr lang="en-US" sz="1100" b="0" i="0" u="none" strike="noStrike" baseline="0" dirty="0">
                          <a:solidFill>
                            <a:schemeClr val="bg1"/>
                          </a:solidFill>
                          <a:effectLst/>
                          <a:latin typeface="Arial" panose="020B06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JUL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AUG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SEPT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OCT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NOV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DEC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JAN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FEB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APR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MAY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JUN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YTD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5262068"/>
                  </a:ext>
                </a:extLst>
              </a:tr>
              <a:tr h="172462">
                <a:tc>
                  <a:txBody>
                    <a:bodyPr/>
                    <a:lstStyle/>
                    <a:p>
                      <a:pPr algn="ctr" fontAlgn="b"/>
                      <a:r>
                        <a:rPr lang="en-US" sz="1100" b="0" i="0" u="none" strike="noStrike" baseline="0">
                          <a:solidFill>
                            <a:schemeClr val="bg1"/>
                          </a:solidFill>
                          <a:effectLst/>
                          <a:latin typeface="Arial" panose="020B0604020202020204" pitchFamily="34" charset="0"/>
                        </a:rPr>
                        <a:t>FY18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dirty="0">
                          <a:solidFill>
                            <a:schemeClr val="bg1"/>
                          </a:solidFill>
                          <a:effectLst/>
                          <a:latin typeface="Arial" panose="020B0604020202020204" pitchFamily="34" charset="0"/>
                        </a:rPr>
                        <a:t>4,632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5,239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4,302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4,646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4,406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3,866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4,223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4,058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4,934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5,346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5,047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55,480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8432445"/>
                  </a:ext>
                </a:extLst>
              </a:tr>
              <a:tr h="210596">
                <a:tc>
                  <a:txBody>
                    <a:bodyPr/>
                    <a:lstStyle/>
                    <a:p>
                      <a:pPr algn="ctr" fontAlgn="b"/>
                      <a:r>
                        <a:rPr lang="en-US" sz="1100" b="0" i="0" u="none" strike="noStrike" baseline="0" dirty="0">
                          <a:solidFill>
                            <a:schemeClr val="bg1"/>
                          </a:solidFill>
                          <a:effectLst/>
                          <a:latin typeface="Arial" panose="020B0604020202020204" pitchFamily="34" charset="0"/>
                        </a:rPr>
                        <a:t>FY19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4,946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5,579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4,177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5,237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4,486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3,729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4,584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4,657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5,148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4,926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4,922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56,815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9509769"/>
                  </a:ext>
                </a:extLst>
              </a:tr>
              <a:tr h="210596">
                <a:tc>
                  <a:txBody>
                    <a:bodyPr/>
                    <a:lstStyle/>
                    <a:p>
                      <a:pPr algn="ctr" fontAlgn="b"/>
                      <a:r>
                        <a:rPr lang="en-US" sz="1100" b="0" i="0" u="none" strike="noStrike" baseline="0">
                          <a:solidFill>
                            <a:schemeClr val="bg1"/>
                          </a:solidFill>
                          <a:effectLst/>
                          <a:latin typeface="Arial" panose="020B0604020202020204" pitchFamily="34" charset="0"/>
                        </a:rPr>
                        <a:t>FY20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4,570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3,919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4,704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3,418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3,714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4,621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4,088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3,726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3,308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3,479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4,678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49,705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27626"/>
                  </a:ext>
                </a:extLst>
              </a:tr>
              <a:tr h="210596">
                <a:tc>
                  <a:txBody>
                    <a:bodyPr/>
                    <a:lstStyle/>
                    <a:p>
                      <a:pPr algn="ctr" fontAlgn="b"/>
                      <a:r>
                        <a:rPr lang="en-US" sz="1100" b="0" i="0" u="none" strike="noStrike" baseline="0">
                          <a:solidFill>
                            <a:schemeClr val="bg1"/>
                          </a:solidFill>
                          <a:effectLst/>
                          <a:latin typeface="Arial" panose="020B0604020202020204" pitchFamily="34" charset="0"/>
                        </a:rPr>
                        <a:t>FY21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4,718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4,849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5,179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dirty="0">
                          <a:solidFill>
                            <a:schemeClr val="bg1"/>
                          </a:solidFill>
                          <a:effectLst/>
                          <a:latin typeface="Arial" panose="020B0604020202020204" pitchFamily="34" charset="0"/>
                        </a:rPr>
                        <a:t>4,609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3,924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4,777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4,516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5,211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5,868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59,160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2784378"/>
                  </a:ext>
                </a:extLst>
              </a:tr>
              <a:tr h="210596">
                <a:tc>
                  <a:txBody>
                    <a:bodyPr/>
                    <a:lstStyle/>
                    <a:p>
                      <a:pPr algn="ctr" fontAlgn="b"/>
                      <a:r>
                        <a:rPr lang="en-US" sz="1100" b="0" i="0" u="none" strike="noStrike" baseline="0">
                          <a:solidFill>
                            <a:schemeClr val="bg1"/>
                          </a:solidFill>
                          <a:effectLst/>
                          <a:latin typeface="Arial" panose="020B0604020202020204" pitchFamily="34" charset="0"/>
                        </a:rPr>
                        <a:t>FY22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5,007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6,187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4,757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5,068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4,823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5,063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5,004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5,075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5,482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4,739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5,336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5,776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62,317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6433762"/>
                  </a:ext>
                </a:extLst>
              </a:tr>
              <a:tr h="210596">
                <a:tc>
                  <a:txBody>
                    <a:bodyPr/>
                    <a:lstStyle/>
                    <a:p>
                      <a:pPr algn="ctr" fontAlgn="b"/>
                      <a:r>
                        <a:rPr lang="en-US" sz="1100" b="0" i="0" u="none" strike="noStrike" baseline="0">
                          <a:solidFill>
                            <a:schemeClr val="bg1"/>
                          </a:solidFill>
                          <a:effectLst/>
                          <a:latin typeface="Arial" panose="020B0604020202020204" pitchFamily="34" charset="0"/>
                        </a:rPr>
                        <a:t>FY23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4,724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5,909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5,055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4,451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dirty="0">
                          <a:solidFill>
                            <a:schemeClr val="bg1"/>
                          </a:solidFill>
                          <a:effectLst/>
                          <a:latin typeface="Arial" panose="020B0604020202020204" pitchFamily="34" charset="0"/>
                        </a:rPr>
                        <a:t>20,139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3149804"/>
                  </a:ext>
                </a:extLst>
              </a:tr>
            </a:tbl>
          </a:graphicData>
        </a:graphic>
      </p:graphicFrame>
      <p:graphicFrame>
        <p:nvGraphicFramePr>
          <p:cNvPr id="5" name="Chart 4">
            <a:extLst>
              <a:ext uri="{FF2B5EF4-FFF2-40B4-BE49-F238E27FC236}">
                <a16:creationId xmlns:a16="http://schemas.microsoft.com/office/drawing/2014/main" id="{17338E85-815F-41F6-8B23-6ED22E03FDF4}"/>
              </a:ext>
            </a:extLst>
          </p:cNvPr>
          <p:cNvGraphicFramePr>
            <a:graphicFrameLocks/>
          </p:cNvGraphicFramePr>
          <p:nvPr>
            <p:extLst>
              <p:ext uri="{D42A27DB-BD31-4B8C-83A1-F6EECF244321}">
                <p14:modId xmlns:p14="http://schemas.microsoft.com/office/powerpoint/2010/main" val="1818479409"/>
              </p:ext>
            </p:extLst>
          </p:nvPr>
        </p:nvGraphicFramePr>
        <p:xfrm>
          <a:off x="1217930" y="2274922"/>
          <a:ext cx="9761216" cy="4316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05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499662B-2B0A-4FD7-B1A7-A669469858CF}"/>
              </a:ext>
            </a:extLst>
          </p:cNvPr>
          <p:cNvGraphicFramePr>
            <a:graphicFrameLocks noGrp="1"/>
          </p:cNvGraphicFramePr>
          <p:nvPr>
            <p:ph idx="1"/>
            <p:extLst>
              <p:ext uri="{D42A27DB-BD31-4B8C-83A1-F6EECF244321}">
                <p14:modId xmlns:p14="http://schemas.microsoft.com/office/powerpoint/2010/main" val="591627223"/>
              </p:ext>
            </p:extLst>
          </p:nvPr>
        </p:nvGraphicFramePr>
        <p:xfrm>
          <a:off x="256374" y="269193"/>
          <a:ext cx="11669282" cy="629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44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023CF4F-E0E0-4665-B8C1-BA2D5D2039A3}"/>
              </a:ext>
            </a:extLst>
          </p:cNvPr>
          <p:cNvGraphicFramePr>
            <a:graphicFrameLocks noGrp="1"/>
          </p:cNvGraphicFramePr>
          <p:nvPr>
            <p:ph idx="1"/>
            <p:extLst>
              <p:ext uri="{D42A27DB-BD31-4B8C-83A1-F6EECF244321}">
                <p14:modId xmlns:p14="http://schemas.microsoft.com/office/powerpoint/2010/main" val="3372264006"/>
              </p:ext>
            </p:extLst>
          </p:nvPr>
        </p:nvGraphicFramePr>
        <p:xfrm>
          <a:off x="1127601" y="865137"/>
          <a:ext cx="9776615" cy="1408164"/>
        </p:xfrm>
        <a:graphic>
          <a:graphicData uri="http://schemas.openxmlformats.org/drawingml/2006/table">
            <a:tbl>
              <a:tblPr/>
              <a:tblGrid>
                <a:gridCol w="816846">
                  <a:extLst>
                    <a:ext uri="{9D8B030D-6E8A-4147-A177-3AD203B41FA5}">
                      <a16:colId xmlns:a16="http://schemas.microsoft.com/office/drawing/2014/main" val="1115668009"/>
                    </a:ext>
                  </a:extLst>
                </a:gridCol>
                <a:gridCol w="689213">
                  <a:extLst>
                    <a:ext uri="{9D8B030D-6E8A-4147-A177-3AD203B41FA5}">
                      <a16:colId xmlns:a16="http://schemas.microsoft.com/office/drawing/2014/main" val="1947108678"/>
                    </a:ext>
                  </a:extLst>
                </a:gridCol>
                <a:gridCol w="689213">
                  <a:extLst>
                    <a:ext uri="{9D8B030D-6E8A-4147-A177-3AD203B41FA5}">
                      <a16:colId xmlns:a16="http://schemas.microsoft.com/office/drawing/2014/main" val="1100697584"/>
                    </a:ext>
                  </a:extLst>
                </a:gridCol>
                <a:gridCol w="689213">
                  <a:extLst>
                    <a:ext uri="{9D8B030D-6E8A-4147-A177-3AD203B41FA5}">
                      <a16:colId xmlns:a16="http://schemas.microsoft.com/office/drawing/2014/main" val="3647032628"/>
                    </a:ext>
                  </a:extLst>
                </a:gridCol>
                <a:gridCol w="689213">
                  <a:extLst>
                    <a:ext uri="{9D8B030D-6E8A-4147-A177-3AD203B41FA5}">
                      <a16:colId xmlns:a16="http://schemas.microsoft.com/office/drawing/2014/main" val="2262063291"/>
                    </a:ext>
                  </a:extLst>
                </a:gridCol>
                <a:gridCol w="689213">
                  <a:extLst>
                    <a:ext uri="{9D8B030D-6E8A-4147-A177-3AD203B41FA5}">
                      <a16:colId xmlns:a16="http://schemas.microsoft.com/office/drawing/2014/main" val="883729491"/>
                    </a:ext>
                  </a:extLst>
                </a:gridCol>
                <a:gridCol w="689213">
                  <a:extLst>
                    <a:ext uri="{9D8B030D-6E8A-4147-A177-3AD203B41FA5}">
                      <a16:colId xmlns:a16="http://schemas.microsoft.com/office/drawing/2014/main" val="3731430650"/>
                    </a:ext>
                  </a:extLst>
                </a:gridCol>
                <a:gridCol w="689213">
                  <a:extLst>
                    <a:ext uri="{9D8B030D-6E8A-4147-A177-3AD203B41FA5}">
                      <a16:colId xmlns:a16="http://schemas.microsoft.com/office/drawing/2014/main" val="274784735"/>
                    </a:ext>
                  </a:extLst>
                </a:gridCol>
                <a:gridCol w="689213">
                  <a:extLst>
                    <a:ext uri="{9D8B030D-6E8A-4147-A177-3AD203B41FA5}">
                      <a16:colId xmlns:a16="http://schemas.microsoft.com/office/drawing/2014/main" val="1305206892"/>
                    </a:ext>
                  </a:extLst>
                </a:gridCol>
                <a:gridCol w="689213">
                  <a:extLst>
                    <a:ext uri="{9D8B030D-6E8A-4147-A177-3AD203B41FA5}">
                      <a16:colId xmlns:a16="http://schemas.microsoft.com/office/drawing/2014/main" val="3437820495"/>
                    </a:ext>
                  </a:extLst>
                </a:gridCol>
                <a:gridCol w="689213">
                  <a:extLst>
                    <a:ext uri="{9D8B030D-6E8A-4147-A177-3AD203B41FA5}">
                      <a16:colId xmlns:a16="http://schemas.microsoft.com/office/drawing/2014/main" val="1887967131"/>
                    </a:ext>
                  </a:extLst>
                </a:gridCol>
                <a:gridCol w="689213">
                  <a:extLst>
                    <a:ext uri="{9D8B030D-6E8A-4147-A177-3AD203B41FA5}">
                      <a16:colId xmlns:a16="http://schemas.microsoft.com/office/drawing/2014/main" val="1478756024"/>
                    </a:ext>
                  </a:extLst>
                </a:gridCol>
                <a:gridCol w="689213">
                  <a:extLst>
                    <a:ext uri="{9D8B030D-6E8A-4147-A177-3AD203B41FA5}">
                      <a16:colId xmlns:a16="http://schemas.microsoft.com/office/drawing/2014/main" val="2299696927"/>
                    </a:ext>
                  </a:extLst>
                </a:gridCol>
                <a:gridCol w="689213">
                  <a:extLst>
                    <a:ext uri="{9D8B030D-6E8A-4147-A177-3AD203B41FA5}">
                      <a16:colId xmlns:a16="http://schemas.microsoft.com/office/drawing/2014/main" val="1038360877"/>
                    </a:ext>
                  </a:extLst>
                </a:gridCol>
              </a:tblGrid>
              <a:tr h="163828">
                <a:tc>
                  <a:txBody>
                    <a:bodyPr/>
                    <a:lstStyle/>
                    <a:p>
                      <a:pPr algn="l" fontAlgn="b"/>
                      <a:r>
                        <a:rPr lang="en-US" sz="1100" b="0" i="0" u="none" strike="noStrike" baseline="0">
                          <a:solidFill>
                            <a:schemeClr val="bg1"/>
                          </a:solidFill>
                          <a:effectLst/>
                          <a:latin typeface="Arial" panose="020B06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JUL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AUG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SEPT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OCT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NOV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DEC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JAN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FEB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APR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MAY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JUN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YTD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1661550"/>
                  </a:ext>
                </a:extLst>
              </a:tr>
              <a:tr h="202055">
                <a:tc>
                  <a:txBody>
                    <a:bodyPr/>
                    <a:lstStyle/>
                    <a:p>
                      <a:pPr algn="ctr" fontAlgn="b"/>
                      <a:r>
                        <a:rPr lang="en-US" sz="1100" b="0" i="0" u="none" strike="noStrike" baseline="0">
                          <a:solidFill>
                            <a:schemeClr val="bg1"/>
                          </a:solidFill>
                          <a:effectLst/>
                          <a:latin typeface="Arial" panose="020B0604020202020204" pitchFamily="34" charset="0"/>
                        </a:rPr>
                        <a:t>FY18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dirty="0">
                          <a:solidFill>
                            <a:schemeClr val="bg1"/>
                          </a:solidFill>
                          <a:effectLst/>
                          <a:latin typeface="Arial" panose="020B0604020202020204" pitchFamily="34" charset="0"/>
                        </a:rPr>
                        <a:t>22,626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26,980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26,459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25,020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22,778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27,768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22,870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21,398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24,830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23,942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25,426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24,443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294,540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5144490"/>
                  </a:ext>
                </a:extLst>
              </a:tr>
              <a:tr h="202055">
                <a:tc>
                  <a:txBody>
                    <a:bodyPr/>
                    <a:lstStyle/>
                    <a:p>
                      <a:pPr algn="ctr" fontAlgn="b"/>
                      <a:r>
                        <a:rPr lang="en-US" sz="1100" b="0" i="0" u="none" strike="noStrike" baseline="0">
                          <a:solidFill>
                            <a:schemeClr val="bg1"/>
                          </a:solidFill>
                          <a:effectLst/>
                          <a:latin typeface="Arial" panose="020B0604020202020204" pitchFamily="34" charset="0"/>
                        </a:rPr>
                        <a:t>FY19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23,689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25,729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21,795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26,588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23,249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22,133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20,788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23,326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22,801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23,779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21,080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277,965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9860110"/>
                  </a:ext>
                </a:extLst>
              </a:tr>
              <a:tr h="202055">
                <a:tc>
                  <a:txBody>
                    <a:bodyPr/>
                    <a:lstStyle/>
                    <a:p>
                      <a:pPr algn="ctr" fontAlgn="b"/>
                      <a:r>
                        <a:rPr lang="en-US" sz="1100" b="0" i="0" u="none" strike="noStrike" baseline="0">
                          <a:solidFill>
                            <a:schemeClr val="bg1"/>
                          </a:solidFill>
                          <a:effectLst/>
                          <a:latin typeface="Arial" panose="020B0604020202020204" pitchFamily="34" charset="0"/>
                        </a:rPr>
                        <a:t>FY20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22,187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21,963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20,661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18,050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18,977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20,933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19,986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20,557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19,241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16,963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19,664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242,206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5806523"/>
                  </a:ext>
                </a:extLst>
              </a:tr>
              <a:tr h="202055">
                <a:tc>
                  <a:txBody>
                    <a:bodyPr/>
                    <a:lstStyle/>
                    <a:p>
                      <a:pPr algn="ctr" fontAlgn="b"/>
                      <a:r>
                        <a:rPr lang="en-US" sz="1100" b="0" i="0" u="none" strike="noStrike" baseline="0">
                          <a:solidFill>
                            <a:schemeClr val="bg1"/>
                          </a:solidFill>
                          <a:effectLst/>
                          <a:latin typeface="Arial" panose="020B0604020202020204" pitchFamily="34" charset="0"/>
                        </a:rPr>
                        <a:t>FY21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19,376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20,604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20,062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17,055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19,487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17,307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18,928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22,626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21,014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20,078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23,290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240,267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697902"/>
                  </a:ext>
                </a:extLst>
              </a:tr>
              <a:tr h="212977">
                <a:tc>
                  <a:txBody>
                    <a:bodyPr/>
                    <a:lstStyle/>
                    <a:p>
                      <a:pPr algn="ctr" fontAlgn="b"/>
                      <a:r>
                        <a:rPr lang="en-US" sz="1100" b="0" i="0" u="none" strike="noStrike" baseline="0">
                          <a:solidFill>
                            <a:schemeClr val="bg1"/>
                          </a:solidFill>
                          <a:effectLst/>
                          <a:latin typeface="Arial" panose="020B0604020202020204" pitchFamily="34" charset="0"/>
                        </a:rPr>
                        <a:t>FY22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20,791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21,925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21,764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20,779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22,321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21,774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22,023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22,316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dirty="0">
                          <a:solidFill>
                            <a:schemeClr val="bg1"/>
                          </a:solidFill>
                          <a:effectLst/>
                          <a:latin typeface="Arial" panose="020B0604020202020204" pitchFamily="34" charset="0"/>
                        </a:rPr>
                        <a:t>    27,561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23,712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23,818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25,963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274,747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7045064"/>
                  </a:ext>
                </a:extLst>
              </a:tr>
              <a:tr h="212977">
                <a:tc>
                  <a:txBody>
                    <a:bodyPr/>
                    <a:lstStyle/>
                    <a:p>
                      <a:pPr algn="ctr" fontAlgn="b"/>
                      <a:r>
                        <a:rPr lang="en-US" sz="1100" b="0" i="0" u="none" strike="noStrike" baseline="0">
                          <a:solidFill>
                            <a:schemeClr val="bg1"/>
                          </a:solidFill>
                          <a:effectLst/>
                          <a:latin typeface="Arial" panose="020B0604020202020204" pitchFamily="34" charset="0"/>
                        </a:rPr>
                        <a:t>FY23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23,350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26,984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23,786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23,288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dirty="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baseline="0" dirty="0">
                          <a:solidFill>
                            <a:schemeClr val="bg1"/>
                          </a:solidFill>
                          <a:effectLst/>
                          <a:latin typeface="Arial" panose="020B0604020202020204" pitchFamily="34" charset="0"/>
                        </a:rPr>
                        <a:t>97,408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7278910"/>
                  </a:ext>
                </a:extLst>
              </a:tr>
            </a:tbl>
          </a:graphicData>
        </a:graphic>
      </p:graphicFrame>
      <p:sp>
        <p:nvSpPr>
          <p:cNvPr id="4" name="TextBox 3">
            <a:extLst>
              <a:ext uri="{FF2B5EF4-FFF2-40B4-BE49-F238E27FC236}">
                <a16:creationId xmlns:a16="http://schemas.microsoft.com/office/drawing/2014/main" id="{CDF22B81-4350-44E7-93D3-E52D8178B44A}"/>
              </a:ext>
            </a:extLst>
          </p:cNvPr>
          <p:cNvSpPr txBox="1"/>
          <p:nvPr/>
        </p:nvSpPr>
        <p:spPr>
          <a:xfrm>
            <a:off x="1305561" y="187899"/>
            <a:ext cx="9728199" cy="677237"/>
          </a:xfrm>
          <a:prstGeom prst="rect">
            <a:avLst/>
          </a:prstGeom>
          <a:noFill/>
        </p:spPr>
        <p:txBody>
          <a:bodyPr wrap="square">
            <a:spAutoFit/>
          </a:bodyPr>
          <a:lstStyle/>
          <a:p>
            <a:pPr algn="ctr"/>
            <a:r>
              <a:rPr lang="en-US" sz="2400" b="1" dirty="0"/>
              <a:t>Building Completed Inspections- Fiscal Year Comparison</a:t>
            </a:r>
            <a:br>
              <a:rPr lang="en-US" sz="2400" dirty="0"/>
            </a:br>
            <a:r>
              <a:rPr lang="en-US" sz="1401" b="1" dirty="0">
                <a:latin typeface="Arial" panose="020B0604020202020204" pitchFamily="34" charset="0"/>
                <a:cs typeface="Arial" panose="020B0604020202020204" pitchFamily="34" charset="0"/>
              </a:rPr>
              <a:t>Through October 2022</a:t>
            </a:r>
            <a:endParaRPr lang="en-US" sz="2400" dirty="0"/>
          </a:p>
        </p:txBody>
      </p:sp>
      <p:graphicFrame>
        <p:nvGraphicFramePr>
          <p:cNvPr id="6" name="Chart 5">
            <a:extLst>
              <a:ext uri="{FF2B5EF4-FFF2-40B4-BE49-F238E27FC236}">
                <a16:creationId xmlns:a16="http://schemas.microsoft.com/office/drawing/2014/main" id="{0746A26F-41EB-497F-8B4B-19CC30A3B63F}"/>
              </a:ext>
            </a:extLst>
          </p:cNvPr>
          <p:cNvGraphicFramePr>
            <a:graphicFrameLocks/>
          </p:cNvGraphicFramePr>
          <p:nvPr>
            <p:extLst>
              <p:ext uri="{D42A27DB-BD31-4B8C-83A1-F6EECF244321}">
                <p14:modId xmlns:p14="http://schemas.microsoft.com/office/powerpoint/2010/main" val="604565389"/>
              </p:ext>
            </p:extLst>
          </p:nvPr>
        </p:nvGraphicFramePr>
        <p:xfrm>
          <a:off x="1127601" y="2305050"/>
          <a:ext cx="9776615" cy="427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613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96AD05-9A6D-4592-8B6F-A43BC5C9DA18}"/>
              </a:ext>
            </a:extLst>
          </p:cNvPr>
          <p:cNvSpPr txBox="1">
            <a:spLocks/>
          </p:cNvSpPr>
          <p:nvPr/>
        </p:nvSpPr>
        <p:spPr>
          <a:xfrm>
            <a:off x="1109981" y="882376"/>
            <a:ext cx="9966960" cy="2926080"/>
          </a:xfrm>
          <a:prstGeom prst="rect">
            <a:avLst/>
          </a:prstGeom>
        </p:spPr>
        <p:txBody>
          <a:bodyPr vert="horz" lIns="91440" tIns="45721" rIns="91440" bIns="45721" rtlCol="0" anchor="b">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r>
              <a:rPr lang="en-US" sz="5401" dirty="0"/>
              <a:t>INTRODUCTIONS</a:t>
            </a:r>
          </a:p>
        </p:txBody>
      </p:sp>
    </p:spTree>
    <p:extLst>
      <p:ext uri="{BB962C8B-B14F-4D97-AF65-F5344CB8AC3E}">
        <p14:creationId xmlns:p14="http://schemas.microsoft.com/office/powerpoint/2010/main" val="335985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0FE6F2F-0F49-4DB8-95CB-6FDCBB823969}"/>
              </a:ext>
            </a:extLst>
          </p:cNvPr>
          <p:cNvGraphicFramePr>
            <a:graphicFrameLocks noGrp="1"/>
          </p:cNvGraphicFramePr>
          <p:nvPr>
            <p:ph idx="1"/>
            <p:extLst>
              <p:ext uri="{D42A27DB-BD31-4B8C-83A1-F6EECF244321}">
                <p14:modId xmlns:p14="http://schemas.microsoft.com/office/powerpoint/2010/main" val="3861177524"/>
              </p:ext>
            </p:extLst>
          </p:nvPr>
        </p:nvGraphicFramePr>
        <p:xfrm>
          <a:off x="261258" y="269966"/>
          <a:ext cx="11660776" cy="6313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178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6A40E60-B331-4541-B6E8-E44A5D1D52AB}"/>
              </a:ext>
            </a:extLst>
          </p:cNvPr>
          <p:cNvGraphicFramePr>
            <a:graphicFrameLocks noGrp="1"/>
          </p:cNvGraphicFramePr>
          <p:nvPr>
            <p:ph idx="1"/>
            <p:extLst>
              <p:ext uri="{D42A27DB-BD31-4B8C-83A1-F6EECF244321}">
                <p14:modId xmlns:p14="http://schemas.microsoft.com/office/powerpoint/2010/main" val="2730422329"/>
              </p:ext>
            </p:extLst>
          </p:nvPr>
        </p:nvGraphicFramePr>
        <p:xfrm>
          <a:off x="269193" y="264920"/>
          <a:ext cx="11643643" cy="629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140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C4EDE04-31A0-424D-BC38-BB987F4FC87E}"/>
              </a:ext>
            </a:extLst>
          </p:cNvPr>
          <p:cNvGraphicFramePr>
            <a:graphicFrameLocks/>
          </p:cNvGraphicFramePr>
          <p:nvPr>
            <p:extLst>
              <p:ext uri="{D42A27DB-BD31-4B8C-83A1-F6EECF244321}">
                <p14:modId xmlns:p14="http://schemas.microsoft.com/office/powerpoint/2010/main" val="235552363"/>
              </p:ext>
            </p:extLst>
          </p:nvPr>
        </p:nvGraphicFramePr>
        <p:xfrm>
          <a:off x="1163314" y="3910342"/>
          <a:ext cx="3999341" cy="24706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438AF01-ACEB-4166-A7F6-6F75D282E082}"/>
              </a:ext>
            </a:extLst>
          </p:cNvPr>
          <p:cNvSpPr txBox="1"/>
          <p:nvPr/>
        </p:nvSpPr>
        <p:spPr>
          <a:xfrm>
            <a:off x="2983291" y="510795"/>
            <a:ext cx="6095289" cy="646587"/>
          </a:xfrm>
          <a:prstGeom prst="rect">
            <a:avLst/>
          </a:prstGeom>
          <a:noFill/>
        </p:spPr>
        <p:txBody>
          <a:bodyPr wrap="square">
            <a:spAutoFit/>
          </a:bodyPr>
          <a:lstStyle/>
          <a:p>
            <a:pPr algn="ctr" rtl="0">
              <a:defRPr sz="1800" b="1" i="0" u="none" strike="noStrike" kern="1200" baseline="0">
                <a:solidFill>
                  <a:srgbClr val="000000"/>
                </a:solidFill>
                <a:latin typeface="Calibri"/>
                <a:ea typeface="Calibri"/>
                <a:cs typeface="Calibri"/>
              </a:defRPr>
            </a:pPr>
            <a:r>
              <a:rPr lang="en-US" sz="1801" dirty="0">
                <a:solidFill>
                  <a:schemeClr val="tx1">
                    <a:lumMod val="95000"/>
                  </a:schemeClr>
                </a:solidFill>
              </a:rPr>
              <a:t>BUILDING INSPECTOR ACTIVITY</a:t>
            </a:r>
          </a:p>
          <a:p>
            <a:pPr algn="ctr" rtl="0">
              <a:defRPr sz="1800" b="1" i="0" u="none" strike="noStrike" kern="1200" baseline="0">
                <a:solidFill>
                  <a:srgbClr val="000000"/>
                </a:solidFill>
                <a:latin typeface="Calibri"/>
                <a:ea typeface="Calibri"/>
                <a:cs typeface="Calibri"/>
              </a:defRPr>
            </a:pPr>
            <a:r>
              <a:rPr lang="en-US" sz="1801" dirty="0">
                <a:solidFill>
                  <a:schemeClr val="tx1">
                    <a:lumMod val="95000"/>
                  </a:schemeClr>
                </a:solidFill>
              </a:rPr>
              <a:t>Rollover Data by Fiscal Year</a:t>
            </a:r>
          </a:p>
        </p:txBody>
      </p:sp>
      <p:graphicFrame>
        <p:nvGraphicFramePr>
          <p:cNvPr id="7" name="Chart 6">
            <a:extLst>
              <a:ext uri="{FF2B5EF4-FFF2-40B4-BE49-F238E27FC236}">
                <a16:creationId xmlns:a16="http://schemas.microsoft.com/office/drawing/2014/main" id="{D876FF2F-7EF8-4614-BD96-68A00D9E1C1E}"/>
              </a:ext>
            </a:extLst>
          </p:cNvPr>
          <p:cNvGraphicFramePr>
            <a:graphicFrameLocks/>
          </p:cNvGraphicFramePr>
          <p:nvPr>
            <p:extLst>
              <p:ext uri="{D42A27DB-BD31-4B8C-83A1-F6EECF244321}">
                <p14:modId xmlns:p14="http://schemas.microsoft.com/office/powerpoint/2010/main" val="315190919"/>
              </p:ext>
            </p:extLst>
          </p:nvPr>
        </p:nvGraphicFramePr>
        <p:xfrm>
          <a:off x="-338952" y="3869226"/>
          <a:ext cx="3136754" cy="2470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F292C57-96F9-419D-8C09-B03C3A488C24}"/>
              </a:ext>
            </a:extLst>
          </p:cNvPr>
          <p:cNvGraphicFramePr>
            <a:graphicFrameLocks/>
          </p:cNvGraphicFramePr>
          <p:nvPr>
            <p:extLst>
              <p:ext uri="{D42A27DB-BD31-4B8C-83A1-F6EECF244321}">
                <p14:modId xmlns:p14="http://schemas.microsoft.com/office/powerpoint/2010/main" val="2719989483"/>
              </p:ext>
            </p:extLst>
          </p:nvPr>
        </p:nvGraphicFramePr>
        <p:xfrm>
          <a:off x="2983291" y="3948636"/>
          <a:ext cx="3999341" cy="24936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B5EC0DFD-875F-4CD2-80C9-56FD278C0C1E}"/>
              </a:ext>
            </a:extLst>
          </p:cNvPr>
          <p:cNvGraphicFramePr>
            <a:graphicFrameLocks/>
          </p:cNvGraphicFramePr>
          <p:nvPr>
            <p:extLst>
              <p:ext uri="{D42A27DB-BD31-4B8C-83A1-F6EECF244321}">
                <p14:modId xmlns:p14="http://schemas.microsoft.com/office/powerpoint/2010/main" val="4100385379"/>
              </p:ext>
            </p:extLst>
          </p:nvPr>
        </p:nvGraphicFramePr>
        <p:xfrm>
          <a:off x="4777592" y="3904798"/>
          <a:ext cx="4264413" cy="25375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2E5AA1AC-759F-4243-90ED-6CB386D1C710}"/>
              </a:ext>
            </a:extLst>
          </p:cNvPr>
          <p:cNvGraphicFramePr>
            <a:graphicFrameLocks/>
          </p:cNvGraphicFramePr>
          <p:nvPr>
            <p:extLst>
              <p:ext uri="{D42A27DB-BD31-4B8C-83A1-F6EECF244321}">
                <p14:modId xmlns:p14="http://schemas.microsoft.com/office/powerpoint/2010/main" val="4159664141"/>
              </p:ext>
            </p:extLst>
          </p:nvPr>
        </p:nvGraphicFramePr>
        <p:xfrm>
          <a:off x="6791090" y="3869226"/>
          <a:ext cx="4138411" cy="25172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EFF4A453-2014-4912-A265-0C3453D3C1D0}"/>
              </a:ext>
            </a:extLst>
          </p:cNvPr>
          <p:cNvGraphicFramePr>
            <a:graphicFrameLocks/>
          </p:cNvGraphicFramePr>
          <p:nvPr>
            <p:extLst>
              <p:ext uri="{D42A27DB-BD31-4B8C-83A1-F6EECF244321}">
                <p14:modId xmlns:p14="http://schemas.microsoft.com/office/powerpoint/2010/main" val="3713121141"/>
              </p:ext>
            </p:extLst>
          </p:nvPr>
        </p:nvGraphicFramePr>
        <p:xfrm>
          <a:off x="8776933" y="3887021"/>
          <a:ext cx="4051103" cy="2517267"/>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17">
            <a:extLst>
              <a:ext uri="{FF2B5EF4-FFF2-40B4-BE49-F238E27FC236}">
                <a16:creationId xmlns:a16="http://schemas.microsoft.com/office/drawing/2014/main" id="{25B40CCC-20C3-455A-A6C5-1848ED03362B}"/>
              </a:ext>
            </a:extLst>
          </p:cNvPr>
          <p:cNvPicPr>
            <a:picLocks noChangeAspect="1"/>
          </p:cNvPicPr>
          <p:nvPr/>
        </p:nvPicPr>
        <p:blipFill>
          <a:blip r:embed="rId8"/>
          <a:stretch>
            <a:fillRect/>
          </a:stretch>
        </p:blipFill>
        <p:spPr>
          <a:xfrm>
            <a:off x="4971114" y="3867147"/>
            <a:ext cx="2011518" cy="314935"/>
          </a:xfrm>
          <a:prstGeom prst="rect">
            <a:avLst/>
          </a:prstGeom>
        </p:spPr>
      </p:pic>
      <p:sp>
        <p:nvSpPr>
          <p:cNvPr id="19" name="TextBox 19">
            <a:extLst>
              <a:ext uri="{FF2B5EF4-FFF2-40B4-BE49-F238E27FC236}">
                <a16:creationId xmlns:a16="http://schemas.microsoft.com/office/drawing/2014/main" id="{2A17EE1D-E754-4C68-B7ED-DD08FD2D538A}"/>
              </a:ext>
            </a:extLst>
          </p:cNvPr>
          <p:cNvSpPr txBox="1"/>
          <p:nvPr/>
        </p:nvSpPr>
        <p:spPr>
          <a:xfrm>
            <a:off x="1663457" y="4408916"/>
            <a:ext cx="546438" cy="270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63F665FC-C4C9-430D-B663-3649F71F173E}" type="TxLink">
              <a:rPr lang="en-US" sz="900" b="1" i="0" u="none" strike="noStrike">
                <a:solidFill>
                  <a:schemeClr val="tx1"/>
                </a:solidFill>
                <a:latin typeface="Arial"/>
                <a:cs typeface="Arial"/>
              </a:rPr>
              <a:pPr/>
              <a:t>2.02%</a:t>
            </a:fld>
            <a:endParaRPr lang="en-US" sz="1100" b="1" dirty="0">
              <a:solidFill>
                <a:schemeClr val="tx1"/>
              </a:solidFill>
            </a:endParaRPr>
          </a:p>
        </p:txBody>
      </p:sp>
      <p:sp>
        <p:nvSpPr>
          <p:cNvPr id="20" name="TextBox 19">
            <a:extLst>
              <a:ext uri="{FF2B5EF4-FFF2-40B4-BE49-F238E27FC236}">
                <a16:creationId xmlns:a16="http://schemas.microsoft.com/office/drawing/2014/main" id="{9C499C8B-4E13-4CCC-9624-3492769F6BCB}"/>
              </a:ext>
            </a:extLst>
          </p:cNvPr>
          <p:cNvSpPr txBox="1"/>
          <p:nvPr/>
        </p:nvSpPr>
        <p:spPr>
          <a:xfrm>
            <a:off x="3565111" y="4505507"/>
            <a:ext cx="546438" cy="270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i="0" u="none" strike="noStrike" dirty="0">
                <a:solidFill>
                  <a:schemeClr val="tx1"/>
                </a:solidFill>
                <a:latin typeface="Arial"/>
                <a:cs typeface="Arial"/>
              </a:rPr>
              <a:t>1.63%</a:t>
            </a:r>
            <a:endParaRPr lang="en-US" sz="1100" b="1" dirty="0">
              <a:solidFill>
                <a:schemeClr val="tx1"/>
              </a:solidFill>
            </a:endParaRPr>
          </a:p>
        </p:txBody>
      </p:sp>
      <p:sp>
        <p:nvSpPr>
          <p:cNvPr id="21" name="TextBox 19">
            <a:extLst>
              <a:ext uri="{FF2B5EF4-FFF2-40B4-BE49-F238E27FC236}">
                <a16:creationId xmlns:a16="http://schemas.microsoft.com/office/drawing/2014/main" id="{A4D6B69D-9B95-4FF1-AB39-944B03E0CD06}"/>
              </a:ext>
            </a:extLst>
          </p:cNvPr>
          <p:cNvSpPr txBox="1"/>
          <p:nvPr/>
        </p:nvSpPr>
        <p:spPr>
          <a:xfrm>
            <a:off x="5376364" y="4544387"/>
            <a:ext cx="563102" cy="270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solidFill>
                <a:latin typeface="Arial" panose="020B0604020202020204" pitchFamily="34" charset="0"/>
                <a:cs typeface="Arial" panose="020B0604020202020204" pitchFamily="34" charset="0"/>
              </a:rPr>
              <a:t>1.40%</a:t>
            </a:r>
          </a:p>
        </p:txBody>
      </p:sp>
      <p:sp>
        <p:nvSpPr>
          <p:cNvPr id="22" name="TextBox 19">
            <a:extLst>
              <a:ext uri="{FF2B5EF4-FFF2-40B4-BE49-F238E27FC236}">
                <a16:creationId xmlns:a16="http://schemas.microsoft.com/office/drawing/2014/main" id="{831936A3-66EE-462B-95B4-B76CA66E2825}"/>
              </a:ext>
            </a:extLst>
          </p:cNvPr>
          <p:cNvSpPr txBox="1"/>
          <p:nvPr/>
        </p:nvSpPr>
        <p:spPr>
          <a:xfrm>
            <a:off x="7372818" y="4578487"/>
            <a:ext cx="546438" cy="270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i="0" u="none" strike="noStrike" dirty="0">
                <a:solidFill>
                  <a:schemeClr val="tx1"/>
                </a:solidFill>
                <a:latin typeface="Arial"/>
                <a:cs typeface="Arial"/>
              </a:rPr>
              <a:t>3.36%</a:t>
            </a:r>
            <a:endParaRPr lang="en-US" sz="1100" b="1" dirty="0">
              <a:solidFill>
                <a:schemeClr val="tx1"/>
              </a:solidFill>
            </a:endParaRPr>
          </a:p>
        </p:txBody>
      </p:sp>
      <p:sp>
        <p:nvSpPr>
          <p:cNvPr id="23" name="TextBox 19">
            <a:extLst>
              <a:ext uri="{FF2B5EF4-FFF2-40B4-BE49-F238E27FC236}">
                <a16:creationId xmlns:a16="http://schemas.microsoft.com/office/drawing/2014/main" id="{A17BEF2A-CA2C-40E2-A981-228E8D146637}"/>
              </a:ext>
            </a:extLst>
          </p:cNvPr>
          <p:cNvSpPr txBox="1"/>
          <p:nvPr/>
        </p:nvSpPr>
        <p:spPr>
          <a:xfrm>
            <a:off x="9386316" y="4640978"/>
            <a:ext cx="546438" cy="270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i="0" u="none" strike="noStrike" dirty="0">
                <a:solidFill>
                  <a:schemeClr val="tx1"/>
                </a:solidFill>
                <a:latin typeface="Arial"/>
                <a:cs typeface="Arial"/>
              </a:rPr>
              <a:t>3.16%</a:t>
            </a:r>
            <a:endParaRPr lang="en-US" sz="1100" b="1" dirty="0">
              <a:solidFill>
                <a:schemeClr val="tx1"/>
              </a:solidFill>
            </a:endParaRPr>
          </a:p>
        </p:txBody>
      </p:sp>
      <p:sp>
        <p:nvSpPr>
          <p:cNvPr id="24" name="TextBox 19">
            <a:extLst>
              <a:ext uri="{FF2B5EF4-FFF2-40B4-BE49-F238E27FC236}">
                <a16:creationId xmlns:a16="http://schemas.microsoft.com/office/drawing/2014/main" id="{B5CF4211-3BC3-4F7E-BAB5-391ACBC88373}"/>
              </a:ext>
            </a:extLst>
          </p:cNvPr>
          <p:cNvSpPr txBox="1"/>
          <p:nvPr/>
        </p:nvSpPr>
        <p:spPr>
          <a:xfrm>
            <a:off x="11421915" y="4679858"/>
            <a:ext cx="546438" cy="2709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solidFill>
                <a:latin typeface="Arial"/>
                <a:cs typeface="Arial"/>
              </a:rPr>
              <a:t>2.07</a:t>
            </a:r>
            <a:r>
              <a:rPr lang="en-US" sz="900" b="1" i="0" u="none" strike="noStrike" dirty="0">
                <a:solidFill>
                  <a:schemeClr val="tx1"/>
                </a:solidFill>
                <a:latin typeface="Arial"/>
                <a:cs typeface="Arial"/>
              </a:rPr>
              <a:t>%</a:t>
            </a:r>
            <a:endParaRPr lang="en-US" sz="1100" b="1" dirty="0">
              <a:solidFill>
                <a:schemeClr val="tx1"/>
              </a:solidFill>
            </a:endParaRPr>
          </a:p>
        </p:txBody>
      </p:sp>
      <p:graphicFrame>
        <p:nvGraphicFramePr>
          <p:cNvPr id="3" name="Table 2">
            <a:extLst>
              <a:ext uri="{FF2B5EF4-FFF2-40B4-BE49-F238E27FC236}">
                <a16:creationId xmlns:a16="http://schemas.microsoft.com/office/drawing/2014/main" id="{F214E4DB-752E-47F5-BC63-D5A29FCF74F7}"/>
              </a:ext>
            </a:extLst>
          </p:cNvPr>
          <p:cNvGraphicFramePr>
            <a:graphicFrameLocks noGrp="1"/>
          </p:cNvGraphicFramePr>
          <p:nvPr>
            <p:extLst>
              <p:ext uri="{D42A27DB-BD31-4B8C-83A1-F6EECF244321}">
                <p14:modId xmlns:p14="http://schemas.microsoft.com/office/powerpoint/2010/main" val="1264620707"/>
              </p:ext>
            </p:extLst>
          </p:nvPr>
        </p:nvGraphicFramePr>
        <p:xfrm>
          <a:off x="3386073" y="1481715"/>
          <a:ext cx="5181600" cy="703580"/>
        </p:xfrm>
        <a:graphic>
          <a:graphicData uri="http://schemas.openxmlformats.org/drawingml/2006/table">
            <a:tbl>
              <a:tblPr/>
              <a:tblGrid>
                <a:gridCol w="647700">
                  <a:extLst>
                    <a:ext uri="{9D8B030D-6E8A-4147-A177-3AD203B41FA5}">
                      <a16:colId xmlns:a16="http://schemas.microsoft.com/office/drawing/2014/main" val="1729618185"/>
                    </a:ext>
                  </a:extLst>
                </a:gridCol>
                <a:gridCol w="647700">
                  <a:extLst>
                    <a:ext uri="{9D8B030D-6E8A-4147-A177-3AD203B41FA5}">
                      <a16:colId xmlns:a16="http://schemas.microsoft.com/office/drawing/2014/main" val="1846825033"/>
                    </a:ext>
                  </a:extLst>
                </a:gridCol>
                <a:gridCol w="647700">
                  <a:extLst>
                    <a:ext uri="{9D8B030D-6E8A-4147-A177-3AD203B41FA5}">
                      <a16:colId xmlns:a16="http://schemas.microsoft.com/office/drawing/2014/main" val="237306488"/>
                    </a:ext>
                  </a:extLst>
                </a:gridCol>
                <a:gridCol w="647700">
                  <a:extLst>
                    <a:ext uri="{9D8B030D-6E8A-4147-A177-3AD203B41FA5}">
                      <a16:colId xmlns:a16="http://schemas.microsoft.com/office/drawing/2014/main" val="3873866394"/>
                    </a:ext>
                  </a:extLst>
                </a:gridCol>
                <a:gridCol w="647700">
                  <a:extLst>
                    <a:ext uri="{9D8B030D-6E8A-4147-A177-3AD203B41FA5}">
                      <a16:colId xmlns:a16="http://schemas.microsoft.com/office/drawing/2014/main" val="3644788762"/>
                    </a:ext>
                  </a:extLst>
                </a:gridCol>
                <a:gridCol w="647700">
                  <a:extLst>
                    <a:ext uri="{9D8B030D-6E8A-4147-A177-3AD203B41FA5}">
                      <a16:colId xmlns:a16="http://schemas.microsoft.com/office/drawing/2014/main" val="255576837"/>
                    </a:ext>
                  </a:extLst>
                </a:gridCol>
                <a:gridCol w="647700">
                  <a:extLst>
                    <a:ext uri="{9D8B030D-6E8A-4147-A177-3AD203B41FA5}">
                      <a16:colId xmlns:a16="http://schemas.microsoft.com/office/drawing/2014/main" val="591512658"/>
                    </a:ext>
                  </a:extLst>
                </a:gridCol>
                <a:gridCol w="647700">
                  <a:extLst>
                    <a:ext uri="{9D8B030D-6E8A-4147-A177-3AD203B41FA5}">
                      <a16:colId xmlns:a16="http://schemas.microsoft.com/office/drawing/2014/main" val="425167899"/>
                    </a:ext>
                  </a:extLst>
                </a:gridCol>
              </a:tblGrid>
              <a:tr h="361950">
                <a:tc>
                  <a:txBody>
                    <a:bodyPr/>
                    <a:lstStyle/>
                    <a:p>
                      <a:pPr algn="ctr" fontAlgn="b"/>
                      <a:r>
                        <a:rPr lang="en-US" sz="1100" b="0" i="0" u="none" strike="noStrike" dirty="0">
                          <a:solidFill>
                            <a:schemeClr val="bg1"/>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chemeClr val="bg1"/>
                          </a:solidFill>
                          <a:effectLst/>
                          <a:latin typeface="Arial" panose="020B0604020202020204" pitchFamily="34" charset="0"/>
                        </a:rPr>
                        <a:t>FY18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chemeClr val="bg1"/>
                          </a:solidFill>
                          <a:effectLst/>
                          <a:latin typeface="Arial" panose="020B0604020202020204" pitchFamily="34" charset="0"/>
                        </a:rPr>
                        <a:t>FY19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chemeClr val="bg1"/>
                          </a:solidFill>
                          <a:effectLst/>
                          <a:latin typeface="Arial" panose="020B0604020202020204" pitchFamily="34" charset="0"/>
                        </a:rPr>
                        <a:t>FY20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chemeClr val="bg1"/>
                          </a:solidFill>
                          <a:effectLst/>
                          <a:latin typeface="Arial" panose="020B0604020202020204" pitchFamily="34" charset="0"/>
                        </a:rPr>
                        <a:t>FY21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chemeClr val="bg1"/>
                          </a:solidFill>
                          <a:effectLst/>
                          <a:latin typeface="Arial" panose="020B0604020202020204" pitchFamily="34" charset="0"/>
                        </a:rPr>
                        <a:t>FY22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chemeClr val="bg1"/>
                          </a:solidFill>
                          <a:effectLst/>
                          <a:latin typeface="Arial" panose="020B0604020202020204" pitchFamily="34" charset="0"/>
                        </a:rPr>
                        <a:t>FY23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chemeClr val="bg1"/>
                          </a:solidFill>
                          <a:effectLst/>
                          <a:latin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7157793"/>
                  </a:ext>
                </a:extLst>
              </a:tr>
              <a:tr h="228600">
                <a:tc>
                  <a:txBody>
                    <a:bodyPr/>
                    <a:lstStyle/>
                    <a:p>
                      <a:pPr algn="l" fontAlgn="b"/>
                      <a:r>
                        <a:rPr lang="en-US" sz="1100" b="1" i="0" u="none" strike="noStrike">
                          <a:solidFill>
                            <a:schemeClr val="bg1"/>
                          </a:solidFill>
                          <a:effectLst/>
                          <a:latin typeface="Arial" panose="020B0604020202020204" pitchFamily="34" charset="0"/>
                        </a:rPr>
                        <a:t>Rollover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chemeClr val="bg1"/>
                          </a:solidFill>
                          <a:effectLst/>
                          <a:latin typeface="Arial" panose="020B0604020202020204" pitchFamily="34" charset="0"/>
                        </a:rPr>
                        <a:t>2.02%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chemeClr val="bg1"/>
                          </a:solidFill>
                          <a:effectLst/>
                          <a:latin typeface="Arial" panose="020B060402020202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chemeClr val="bg1"/>
                          </a:solidFill>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chemeClr val="bg1"/>
                          </a:solidFill>
                          <a:effectLst/>
                          <a:latin typeface="Arial" panose="020B0604020202020204" pitchFamily="34" charset="0"/>
                        </a:rPr>
                        <a:t>3.36%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chemeClr val="bg1"/>
                          </a:solidFill>
                          <a:effectLst/>
                          <a:latin typeface="Arial" panose="020B0604020202020204" pitchFamily="34" charset="0"/>
                        </a:rPr>
                        <a:t>3.16%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chemeClr val="bg1"/>
                          </a:solidFill>
                          <a:effectLst/>
                          <a:latin typeface="Arial" panose="020B0604020202020204" pitchFamily="34" charset="0"/>
                        </a:rPr>
                        <a:t>2.07%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a:solidFill>
                            <a:schemeClr val="bg1"/>
                          </a:solidFill>
                          <a:effectLst/>
                          <a:latin typeface="Arial" panose="020B0604020202020204" pitchFamily="34" charset="0"/>
                        </a:rPr>
                        <a:t>2.31%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7334008"/>
                  </a:ext>
                </a:extLst>
              </a:tr>
            </a:tbl>
          </a:graphicData>
        </a:graphic>
      </p:graphicFrame>
      <p:graphicFrame>
        <p:nvGraphicFramePr>
          <p:cNvPr id="25" name="Chart 24">
            <a:extLst>
              <a:ext uri="{FF2B5EF4-FFF2-40B4-BE49-F238E27FC236}">
                <a16:creationId xmlns:a16="http://schemas.microsoft.com/office/drawing/2014/main" id="{12CC9F01-6708-41B9-BDC8-AB6DBEC225F6}"/>
              </a:ext>
            </a:extLst>
          </p:cNvPr>
          <p:cNvGraphicFramePr>
            <a:graphicFrameLocks/>
          </p:cNvGraphicFramePr>
          <p:nvPr>
            <p:extLst>
              <p:ext uri="{D42A27DB-BD31-4B8C-83A1-F6EECF244321}">
                <p14:modId xmlns:p14="http://schemas.microsoft.com/office/powerpoint/2010/main" val="735357760"/>
              </p:ext>
            </p:extLst>
          </p:nvPr>
        </p:nvGraphicFramePr>
        <p:xfrm>
          <a:off x="9540285" y="3967642"/>
          <a:ext cx="2524398" cy="244675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2687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0" y="1567743"/>
            <a:ext cx="9966960" cy="2926080"/>
          </a:xfrm>
        </p:spPr>
        <p:txBody>
          <a:bodyPr>
            <a:normAutofit/>
          </a:bodyPr>
          <a:lstStyle/>
          <a:p>
            <a:r>
              <a:rPr lang="en-US" sz="5401" dirty="0"/>
              <a:t>Departmental </a:t>
            </a:r>
            <a:br>
              <a:rPr lang="en-US" sz="5401" dirty="0"/>
            </a:br>
            <a:r>
              <a:rPr lang="en-US" sz="5401" dirty="0"/>
              <a:t>staffing update</a:t>
            </a:r>
          </a:p>
        </p:txBody>
      </p:sp>
    </p:spTree>
    <p:extLst>
      <p:ext uri="{BB962C8B-B14F-4D97-AF65-F5344CB8AC3E}">
        <p14:creationId xmlns:p14="http://schemas.microsoft.com/office/powerpoint/2010/main" val="186832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F8D-72CE-4E0F-9AF1-C04C522B1966}"/>
              </a:ext>
            </a:extLst>
          </p:cNvPr>
          <p:cNvSpPr>
            <a:spLocks noGrp="1"/>
          </p:cNvSpPr>
          <p:nvPr>
            <p:ph type="title"/>
          </p:nvPr>
        </p:nvSpPr>
        <p:spPr>
          <a:xfrm>
            <a:off x="227527" y="283335"/>
            <a:ext cx="10765236" cy="1356360"/>
          </a:xfrm>
        </p:spPr>
        <p:txBody>
          <a:bodyPr/>
          <a:lstStyle/>
          <a:p>
            <a:r>
              <a:rPr lang="en-US" dirty="0">
                <a:solidFill>
                  <a:schemeClr val="tx1"/>
                </a:solidFill>
              </a:rPr>
              <a:t>Staffing Updates</a:t>
            </a:r>
          </a:p>
        </p:txBody>
      </p:sp>
      <p:sp>
        <p:nvSpPr>
          <p:cNvPr id="3" name="Content Placeholder 2">
            <a:extLst>
              <a:ext uri="{FF2B5EF4-FFF2-40B4-BE49-F238E27FC236}">
                <a16:creationId xmlns:a16="http://schemas.microsoft.com/office/drawing/2014/main" id="{3D2B18BC-D891-4023-B170-63390F04CCE0}"/>
              </a:ext>
            </a:extLst>
          </p:cNvPr>
          <p:cNvSpPr>
            <a:spLocks noGrp="1"/>
          </p:cNvSpPr>
          <p:nvPr>
            <p:ph idx="1"/>
          </p:nvPr>
        </p:nvSpPr>
        <p:spPr>
          <a:xfrm>
            <a:off x="1119892" y="1563710"/>
            <a:ext cx="9872871" cy="4038600"/>
          </a:xfrm>
        </p:spPr>
        <p:txBody>
          <a:bodyPr/>
          <a:lstStyle/>
          <a:p>
            <a:pPr marL="45723" indent="0" algn="ctr">
              <a:buNone/>
            </a:pPr>
            <a:r>
              <a:rPr lang="en-US" dirty="0">
                <a:solidFill>
                  <a:schemeClr val="tx1"/>
                </a:solidFill>
              </a:rPr>
              <a:t>New Hires</a:t>
            </a:r>
          </a:p>
        </p:txBody>
      </p:sp>
      <p:graphicFrame>
        <p:nvGraphicFramePr>
          <p:cNvPr id="6" name="Table 5">
            <a:extLst>
              <a:ext uri="{FF2B5EF4-FFF2-40B4-BE49-F238E27FC236}">
                <a16:creationId xmlns:a16="http://schemas.microsoft.com/office/drawing/2014/main" id="{3B08DD7A-2125-467C-A83D-6573D702EAC8}"/>
              </a:ext>
            </a:extLst>
          </p:cNvPr>
          <p:cNvGraphicFramePr>
            <a:graphicFrameLocks noGrp="1"/>
          </p:cNvGraphicFramePr>
          <p:nvPr>
            <p:extLst>
              <p:ext uri="{D42A27DB-BD31-4B8C-83A1-F6EECF244321}">
                <p14:modId xmlns:p14="http://schemas.microsoft.com/office/powerpoint/2010/main" val="1265917639"/>
              </p:ext>
            </p:extLst>
          </p:nvPr>
        </p:nvGraphicFramePr>
        <p:xfrm>
          <a:off x="3696237" y="1974760"/>
          <a:ext cx="4859863" cy="3906594"/>
        </p:xfrm>
        <a:graphic>
          <a:graphicData uri="http://schemas.openxmlformats.org/drawingml/2006/table">
            <a:tbl>
              <a:tblPr firstRow="1" firstCol="1" bandRow="1"/>
              <a:tblGrid>
                <a:gridCol w="2075148">
                  <a:extLst>
                    <a:ext uri="{9D8B030D-6E8A-4147-A177-3AD203B41FA5}">
                      <a16:colId xmlns:a16="http://schemas.microsoft.com/office/drawing/2014/main" val="4103000411"/>
                    </a:ext>
                  </a:extLst>
                </a:gridCol>
                <a:gridCol w="1071045">
                  <a:extLst>
                    <a:ext uri="{9D8B030D-6E8A-4147-A177-3AD203B41FA5}">
                      <a16:colId xmlns:a16="http://schemas.microsoft.com/office/drawing/2014/main" val="2416063956"/>
                    </a:ext>
                  </a:extLst>
                </a:gridCol>
                <a:gridCol w="1713670">
                  <a:extLst>
                    <a:ext uri="{9D8B030D-6E8A-4147-A177-3AD203B41FA5}">
                      <a16:colId xmlns:a16="http://schemas.microsoft.com/office/drawing/2014/main" val="1706115367"/>
                    </a:ext>
                  </a:extLst>
                </a:gridCol>
              </a:tblGrid>
              <a:tr h="217033">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Fire Protection Engineer </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10/31/22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Jungkoo Park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59369250"/>
                  </a:ext>
                </a:extLst>
              </a:tr>
              <a:tr h="217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Permit Specialist I</a:t>
                      </a:r>
                      <a:endParaRPr lang="en-US" sz="12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11/14/22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Veinssa Paloma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667582908"/>
                  </a:ext>
                </a:extLst>
              </a:tr>
              <a:tr h="217033">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Permit Specialist I</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11/14/22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Kaitlyn Kole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18580550"/>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Permit Specialist I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10/31/22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Thomas Riffle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844229633"/>
                  </a:ext>
                </a:extLst>
              </a:tr>
              <a:tr h="217033">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Associate Engineer </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10/31/22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Agatha Lallana</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69841482"/>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Building Plans Examination Spec</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10/17/22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Sukanya Mandal</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591270171"/>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Building Permit Specialist I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10/17/22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Ashley Angelo</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221986418"/>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Associate Engineer</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10/17/22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Marc Fernandez</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69707896"/>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Senior Engineer / Architect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11/14/22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Meichen Niu</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64136216"/>
                  </a:ext>
                </a:extLst>
              </a:tr>
              <a:tr h="217033">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Inspector I</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10/17/22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Steve Cucinella</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95090005"/>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P/T Management Assistant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08/08/2022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Tatum Leaver</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919055762"/>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P/T Management Assistant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07/25/2022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Troy Wilson</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04574740"/>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P/T Management Assistant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06/27/2022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Markus Gharibian</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358951294"/>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Associate Engineer</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08/22/2022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Justin Norfleet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8584830"/>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Senior Office Specialist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08/08/2022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Sandy Miller</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564065358"/>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Building Inspector I</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06/27/22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Brian Forest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416687925"/>
                  </a:ext>
                </a:extLst>
              </a:tr>
              <a:tr h="217033">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Records Technician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08/22/2022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Georgina Ramirez</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10327524"/>
                  </a:ext>
                </a:extLst>
              </a:tr>
              <a:tr h="217033">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Senior Management Analyst</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9/19/2022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James Oleniczak</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177708385"/>
                  </a:ext>
                </a:extLst>
              </a:tr>
            </a:tbl>
          </a:graphicData>
        </a:graphic>
      </p:graphicFrame>
    </p:spTree>
    <p:extLst>
      <p:ext uri="{BB962C8B-B14F-4D97-AF65-F5344CB8AC3E}">
        <p14:creationId xmlns:p14="http://schemas.microsoft.com/office/powerpoint/2010/main" val="2811306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F8D-72CE-4E0F-9AF1-C04C522B1966}"/>
              </a:ext>
            </a:extLst>
          </p:cNvPr>
          <p:cNvSpPr>
            <a:spLocks noGrp="1"/>
          </p:cNvSpPr>
          <p:nvPr>
            <p:ph type="title"/>
          </p:nvPr>
        </p:nvSpPr>
        <p:spPr>
          <a:xfrm>
            <a:off x="227527" y="283335"/>
            <a:ext cx="10765236" cy="1356360"/>
          </a:xfrm>
        </p:spPr>
        <p:txBody>
          <a:bodyPr/>
          <a:lstStyle/>
          <a:p>
            <a:r>
              <a:rPr lang="en-US" dirty="0">
                <a:solidFill>
                  <a:schemeClr val="tx1"/>
                </a:solidFill>
              </a:rPr>
              <a:t>Staffing Updates</a:t>
            </a:r>
          </a:p>
        </p:txBody>
      </p:sp>
      <p:sp>
        <p:nvSpPr>
          <p:cNvPr id="3" name="Content Placeholder 2">
            <a:extLst>
              <a:ext uri="{FF2B5EF4-FFF2-40B4-BE49-F238E27FC236}">
                <a16:creationId xmlns:a16="http://schemas.microsoft.com/office/drawing/2014/main" id="{3D2B18BC-D891-4023-B170-63390F04CCE0}"/>
              </a:ext>
            </a:extLst>
          </p:cNvPr>
          <p:cNvSpPr>
            <a:spLocks noGrp="1"/>
          </p:cNvSpPr>
          <p:nvPr>
            <p:ph idx="1"/>
          </p:nvPr>
        </p:nvSpPr>
        <p:spPr>
          <a:xfrm>
            <a:off x="1119892" y="1310962"/>
            <a:ext cx="9872871" cy="4038600"/>
          </a:xfrm>
        </p:spPr>
        <p:txBody>
          <a:bodyPr>
            <a:normAutofit/>
          </a:bodyPr>
          <a:lstStyle/>
          <a:p>
            <a:pPr marL="45723" indent="0" algn="ctr">
              <a:lnSpc>
                <a:spcPct val="100000"/>
              </a:lnSpc>
              <a:spcBef>
                <a:spcPts val="0"/>
              </a:spcBef>
              <a:buNone/>
            </a:pPr>
            <a:r>
              <a:rPr lang="en-US" dirty="0">
                <a:solidFill>
                  <a:schemeClr val="tx1"/>
                </a:solidFill>
              </a:rPr>
              <a:t>Promotions</a:t>
            </a: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r>
              <a:rPr lang="en-US" dirty="0">
                <a:solidFill>
                  <a:schemeClr val="tx1"/>
                </a:solidFill>
              </a:rPr>
              <a:t>Offers Made Pending Background Check</a:t>
            </a: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r>
              <a:rPr lang="en-US" dirty="0">
                <a:solidFill>
                  <a:schemeClr val="tx1"/>
                </a:solidFill>
              </a:rPr>
              <a:t>Positions in Recruitment</a:t>
            </a:r>
          </a:p>
          <a:p>
            <a:pPr marL="45723" indent="0" algn="ctr">
              <a:lnSpc>
                <a:spcPct val="100000"/>
              </a:lnSpc>
              <a:spcBef>
                <a:spcPts val="0"/>
              </a:spcBef>
              <a:buNone/>
            </a:pPr>
            <a:endParaRPr lang="en-US" dirty="0">
              <a:solidFill>
                <a:schemeClr val="tx1"/>
              </a:solidFill>
            </a:endParaRPr>
          </a:p>
          <a:p>
            <a:pPr marL="45723" indent="0" algn="ctr">
              <a:lnSpc>
                <a:spcPct val="100000"/>
              </a:lnSpc>
              <a:spcBef>
                <a:spcPts val="0"/>
              </a:spcBef>
              <a:buNone/>
            </a:pPr>
            <a:endParaRPr lang="en-US" dirty="0">
              <a:solidFill>
                <a:schemeClr val="tx1"/>
              </a:solidFill>
            </a:endParaRPr>
          </a:p>
        </p:txBody>
      </p:sp>
      <p:graphicFrame>
        <p:nvGraphicFramePr>
          <p:cNvPr id="5" name="Table 4">
            <a:extLst>
              <a:ext uri="{FF2B5EF4-FFF2-40B4-BE49-F238E27FC236}">
                <a16:creationId xmlns:a16="http://schemas.microsoft.com/office/drawing/2014/main" id="{B3BA667D-AA26-4543-9BAD-265C16CACC41}"/>
              </a:ext>
            </a:extLst>
          </p:cNvPr>
          <p:cNvGraphicFramePr>
            <a:graphicFrameLocks noGrp="1"/>
          </p:cNvGraphicFramePr>
          <p:nvPr>
            <p:extLst>
              <p:ext uri="{D42A27DB-BD31-4B8C-83A1-F6EECF244321}">
                <p14:modId xmlns:p14="http://schemas.microsoft.com/office/powerpoint/2010/main" val="2704617426"/>
              </p:ext>
            </p:extLst>
          </p:nvPr>
        </p:nvGraphicFramePr>
        <p:xfrm>
          <a:off x="3825796" y="1714822"/>
          <a:ext cx="4610100" cy="952500"/>
        </p:xfrm>
        <a:graphic>
          <a:graphicData uri="http://schemas.openxmlformats.org/drawingml/2006/table">
            <a:tbl>
              <a:tblPr firstRow="1" firstCol="1" bandRow="1"/>
              <a:tblGrid>
                <a:gridCol w="1968500">
                  <a:extLst>
                    <a:ext uri="{9D8B030D-6E8A-4147-A177-3AD203B41FA5}">
                      <a16:colId xmlns:a16="http://schemas.microsoft.com/office/drawing/2014/main" val="1003832360"/>
                    </a:ext>
                  </a:extLst>
                </a:gridCol>
                <a:gridCol w="1016000">
                  <a:extLst>
                    <a:ext uri="{9D8B030D-6E8A-4147-A177-3AD203B41FA5}">
                      <a16:colId xmlns:a16="http://schemas.microsoft.com/office/drawing/2014/main" val="4145273391"/>
                    </a:ext>
                  </a:extLst>
                </a:gridCol>
                <a:gridCol w="1625600">
                  <a:extLst>
                    <a:ext uri="{9D8B030D-6E8A-4147-A177-3AD203B41FA5}">
                      <a16:colId xmlns:a16="http://schemas.microsoft.com/office/drawing/2014/main" val="3945379418"/>
                    </a:ext>
                  </a:extLst>
                </a:gridCol>
              </a:tblGrid>
              <a:tr h="190500">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Manager Plans Examination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10/31/22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Terry Kozlowski</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863176518"/>
                  </a:ext>
                </a:extLst>
              </a:tr>
              <a:tr h="190500">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Supervisor Building Permit Spec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10/17/22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Stacey Rainwater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203252346"/>
                  </a:ext>
                </a:extLst>
              </a:tr>
              <a:tr h="190500">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Permits Manager </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07/11/2022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Shannon McEwen</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646720471"/>
                  </a:ext>
                </a:extLst>
              </a:tr>
              <a:tr h="190500">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Assistant Director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06/27/2022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Werner Hellmer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730252322"/>
                  </a:ext>
                </a:extLst>
              </a:tr>
              <a:tr h="190500">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Engineering Manager</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07/11/2022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Jacob Mizrahi</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056654590"/>
                  </a:ext>
                </a:extLst>
              </a:tr>
            </a:tbl>
          </a:graphicData>
        </a:graphic>
      </p:graphicFrame>
      <p:graphicFrame>
        <p:nvGraphicFramePr>
          <p:cNvPr id="8" name="Table 7">
            <a:extLst>
              <a:ext uri="{FF2B5EF4-FFF2-40B4-BE49-F238E27FC236}">
                <a16:creationId xmlns:a16="http://schemas.microsoft.com/office/drawing/2014/main" id="{5CA61B53-2A8D-498F-BD32-3CCB14052DCB}"/>
              </a:ext>
            </a:extLst>
          </p:cNvPr>
          <p:cNvGraphicFramePr>
            <a:graphicFrameLocks noGrp="1"/>
          </p:cNvGraphicFramePr>
          <p:nvPr>
            <p:extLst>
              <p:ext uri="{D42A27DB-BD31-4B8C-83A1-F6EECF244321}">
                <p14:modId xmlns:p14="http://schemas.microsoft.com/office/powerpoint/2010/main" val="4266952457"/>
              </p:ext>
            </p:extLst>
          </p:nvPr>
        </p:nvGraphicFramePr>
        <p:xfrm>
          <a:off x="4172738" y="4442672"/>
          <a:ext cx="3820732" cy="1813780"/>
        </p:xfrm>
        <a:graphic>
          <a:graphicData uri="http://schemas.openxmlformats.org/drawingml/2006/table">
            <a:tbl>
              <a:tblPr firstRow="1" firstCol="1" bandRow="1"/>
              <a:tblGrid>
                <a:gridCol w="889080">
                  <a:extLst>
                    <a:ext uri="{9D8B030D-6E8A-4147-A177-3AD203B41FA5}">
                      <a16:colId xmlns:a16="http://schemas.microsoft.com/office/drawing/2014/main" val="1098795954"/>
                    </a:ext>
                  </a:extLst>
                </a:gridCol>
                <a:gridCol w="2931652">
                  <a:extLst>
                    <a:ext uri="{9D8B030D-6E8A-4147-A177-3AD203B41FA5}">
                      <a16:colId xmlns:a16="http://schemas.microsoft.com/office/drawing/2014/main" val="2466044115"/>
                    </a:ext>
                  </a:extLst>
                </a:gridCol>
              </a:tblGrid>
              <a:tr h="181378">
                <a:tc>
                  <a:txBody>
                    <a:bodyPr/>
                    <a:lstStyle/>
                    <a:p>
                      <a:pPr marL="0" marR="0" indent="12700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10007663</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 Building Inspector (Inspections)</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646020754"/>
                  </a:ext>
                </a:extLst>
              </a:tr>
              <a:tr h="181378">
                <a:tc>
                  <a:txBody>
                    <a:bodyPr/>
                    <a:lstStyle/>
                    <a:p>
                      <a:pPr marL="0" marR="0" indent="12700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10007770</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 Building Inspector (Inspections)</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79326578"/>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10040723</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Plan Exam Specialist</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98373095"/>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10037992</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Plan Exam Specialist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632820486"/>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10123268</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Admin. Specialist (Fleet/Facilities Coordinator)</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22184766"/>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10007638</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Deputy Building Director</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63803065"/>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10007865</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Senior Management Analyst (Budget)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478020353"/>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10007535</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Office Specialist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78133978"/>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10007860</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Assistant Manager Plans Exam</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311645745"/>
                  </a:ext>
                </a:extLst>
              </a:tr>
              <a:tr h="181378">
                <a:tc>
                  <a:txBody>
                    <a:bodyPr/>
                    <a:lstStyle/>
                    <a:p>
                      <a:pPr marL="0" marR="0" indent="12700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10007650</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Permit Specialist I/II</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66875241"/>
                  </a:ext>
                </a:extLst>
              </a:tr>
            </a:tbl>
          </a:graphicData>
        </a:graphic>
      </p:graphicFrame>
      <p:graphicFrame>
        <p:nvGraphicFramePr>
          <p:cNvPr id="9" name="Table 8">
            <a:extLst>
              <a:ext uri="{FF2B5EF4-FFF2-40B4-BE49-F238E27FC236}">
                <a16:creationId xmlns:a16="http://schemas.microsoft.com/office/drawing/2014/main" id="{713621BF-EEFB-4B77-A8DB-5E173C815CBA}"/>
              </a:ext>
            </a:extLst>
          </p:cNvPr>
          <p:cNvGraphicFramePr>
            <a:graphicFrameLocks noGrp="1"/>
          </p:cNvGraphicFramePr>
          <p:nvPr>
            <p:extLst>
              <p:ext uri="{D42A27DB-BD31-4B8C-83A1-F6EECF244321}">
                <p14:modId xmlns:p14="http://schemas.microsoft.com/office/powerpoint/2010/main" val="657070621"/>
              </p:ext>
            </p:extLst>
          </p:nvPr>
        </p:nvGraphicFramePr>
        <p:xfrm>
          <a:off x="4172738" y="3283034"/>
          <a:ext cx="3846524" cy="399961"/>
        </p:xfrm>
        <a:graphic>
          <a:graphicData uri="http://schemas.openxmlformats.org/drawingml/2006/table">
            <a:tbl>
              <a:tblPr firstRow="1" firstCol="1" bandRow="1"/>
              <a:tblGrid>
                <a:gridCol w="2097054">
                  <a:extLst>
                    <a:ext uri="{9D8B030D-6E8A-4147-A177-3AD203B41FA5}">
                      <a16:colId xmlns:a16="http://schemas.microsoft.com/office/drawing/2014/main" val="1760942350"/>
                    </a:ext>
                  </a:extLst>
                </a:gridCol>
                <a:gridCol w="1749470">
                  <a:extLst>
                    <a:ext uri="{9D8B030D-6E8A-4147-A177-3AD203B41FA5}">
                      <a16:colId xmlns:a16="http://schemas.microsoft.com/office/drawing/2014/main" val="4034133772"/>
                    </a:ext>
                  </a:extLst>
                </a:gridCol>
              </a:tblGrid>
              <a:tr h="215811">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Assistant Manager Building Permits</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Pending Background</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18591435"/>
                  </a:ext>
                </a:extLst>
              </a:tr>
              <a:tr h="18415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Senior Engineer/Architect</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Pending Background</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13772271"/>
                  </a:ext>
                </a:extLst>
              </a:tr>
            </a:tbl>
          </a:graphicData>
        </a:graphic>
      </p:graphicFrame>
    </p:spTree>
    <p:extLst>
      <p:ext uri="{BB962C8B-B14F-4D97-AF65-F5344CB8AC3E}">
        <p14:creationId xmlns:p14="http://schemas.microsoft.com/office/powerpoint/2010/main" val="110542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F8D-72CE-4E0F-9AF1-C04C522B1966}"/>
              </a:ext>
            </a:extLst>
          </p:cNvPr>
          <p:cNvSpPr>
            <a:spLocks noGrp="1"/>
          </p:cNvSpPr>
          <p:nvPr>
            <p:ph type="title"/>
          </p:nvPr>
        </p:nvSpPr>
        <p:spPr>
          <a:xfrm>
            <a:off x="227527" y="283335"/>
            <a:ext cx="10765236" cy="1356360"/>
          </a:xfrm>
        </p:spPr>
        <p:txBody>
          <a:bodyPr/>
          <a:lstStyle/>
          <a:p>
            <a:r>
              <a:rPr lang="en-US" dirty="0">
                <a:solidFill>
                  <a:schemeClr val="tx1"/>
                </a:solidFill>
              </a:rPr>
              <a:t>Staffing Updates</a:t>
            </a:r>
          </a:p>
        </p:txBody>
      </p:sp>
      <p:sp>
        <p:nvSpPr>
          <p:cNvPr id="3" name="Content Placeholder 2">
            <a:extLst>
              <a:ext uri="{FF2B5EF4-FFF2-40B4-BE49-F238E27FC236}">
                <a16:creationId xmlns:a16="http://schemas.microsoft.com/office/drawing/2014/main" id="{3D2B18BC-D891-4023-B170-63390F04CCE0}"/>
              </a:ext>
            </a:extLst>
          </p:cNvPr>
          <p:cNvSpPr>
            <a:spLocks noGrp="1"/>
          </p:cNvSpPr>
          <p:nvPr>
            <p:ph idx="1"/>
          </p:nvPr>
        </p:nvSpPr>
        <p:spPr>
          <a:xfrm>
            <a:off x="1031384" y="1786944"/>
            <a:ext cx="9872871" cy="4038600"/>
          </a:xfrm>
        </p:spPr>
        <p:txBody>
          <a:bodyPr/>
          <a:lstStyle/>
          <a:p>
            <a:pPr marL="45723" indent="0" algn="ctr">
              <a:buNone/>
            </a:pPr>
            <a:r>
              <a:rPr lang="en-US" dirty="0">
                <a:solidFill>
                  <a:schemeClr val="tx1"/>
                </a:solidFill>
              </a:rPr>
              <a:t>Additional Positions Seeking Authority to Recruit</a:t>
            </a:r>
          </a:p>
          <a:p>
            <a:pPr marL="45723" indent="0" algn="ctr">
              <a:buNone/>
            </a:pPr>
            <a:endParaRPr lang="en-US" dirty="0">
              <a:solidFill>
                <a:schemeClr val="tx1"/>
              </a:solidFill>
            </a:endParaRPr>
          </a:p>
          <a:p>
            <a:pPr marL="45723" indent="0" algn="ctr">
              <a:buNone/>
            </a:pPr>
            <a:endParaRPr lang="en-US" dirty="0">
              <a:solidFill>
                <a:schemeClr val="tx1"/>
              </a:solidFill>
            </a:endParaRPr>
          </a:p>
          <a:p>
            <a:pPr marL="45723" indent="0" algn="ctr">
              <a:buNone/>
            </a:pPr>
            <a:endParaRPr lang="en-US" dirty="0">
              <a:solidFill>
                <a:schemeClr val="tx1"/>
              </a:solidFill>
            </a:endParaRPr>
          </a:p>
          <a:p>
            <a:pPr marL="45723" indent="0" algn="ctr">
              <a:buNone/>
            </a:pPr>
            <a:r>
              <a:rPr lang="en-US" dirty="0">
                <a:solidFill>
                  <a:schemeClr val="tx1"/>
                </a:solidFill>
              </a:rPr>
              <a:t>Additional Funded Positions in Holding</a:t>
            </a:r>
          </a:p>
          <a:p>
            <a:pPr marL="45723" indent="0" algn="ctr">
              <a:buNone/>
            </a:pPr>
            <a:endParaRPr lang="en-US" dirty="0">
              <a:solidFill>
                <a:schemeClr val="tx1"/>
              </a:solidFill>
            </a:endParaRPr>
          </a:p>
        </p:txBody>
      </p:sp>
      <p:graphicFrame>
        <p:nvGraphicFramePr>
          <p:cNvPr id="6" name="Table 5">
            <a:extLst>
              <a:ext uri="{FF2B5EF4-FFF2-40B4-BE49-F238E27FC236}">
                <a16:creationId xmlns:a16="http://schemas.microsoft.com/office/drawing/2014/main" id="{E2CA4AAE-5F0F-469E-864C-EDF4614AD787}"/>
              </a:ext>
            </a:extLst>
          </p:cNvPr>
          <p:cNvGraphicFramePr>
            <a:graphicFrameLocks noGrp="1"/>
          </p:cNvGraphicFramePr>
          <p:nvPr>
            <p:extLst>
              <p:ext uri="{D42A27DB-BD31-4B8C-83A1-F6EECF244321}">
                <p14:modId xmlns:p14="http://schemas.microsoft.com/office/powerpoint/2010/main" val="1022686750"/>
              </p:ext>
            </p:extLst>
          </p:nvPr>
        </p:nvGraphicFramePr>
        <p:xfrm>
          <a:off x="4140606" y="2224290"/>
          <a:ext cx="3654425" cy="914400"/>
        </p:xfrm>
        <a:graphic>
          <a:graphicData uri="http://schemas.openxmlformats.org/drawingml/2006/table">
            <a:tbl>
              <a:tblPr firstRow="1" firstCol="1" bandRow="1"/>
              <a:tblGrid>
                <a:gridCol w="854075">
                  <a:extLst>
                    <a:ext uri="{9D8B030D-6E8A-4147-A177-3AD203B41FA5}">
                      <a16:colId xmlns:a16="http://schemas.microsoft.com/office/drawing/2014/main" val="2599030598"/>
                    </a:ext>
                  </a:extLst>
                </a:gridCol>
                <a:gridCol w="2800350">
                  <a:extLst>
                    <a:ext uri="{9D8B030D-6E8A-4147-A177-3AD203B41FA5}">
                      <a16:colId xmlns:a16="http://schemas.microsoft.com/office/drawing/2014/main" val="2596390496"/>
                    </a:ext>
                  </a:extLst>
                </a:gridCol>
              </a:tblGrid>
              <a:tr h="0">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10007709</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Bldg. Plan Exam I / II</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67741089"/>
                  </a:ext>
                </a:extLst>
              </a:tr>
              <a:tr h="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10007576</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Bldg. Plan Exam I / II</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517330686"/>
                  </a:ext>
                </a:extLst>
              </a:tr>
              <a:tr h="8509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10007775</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Inspector I/II</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811890739"/>
                  </a:ext>
                </a:extLst>
              </a:tr>
              <a:tr h="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10007780</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 Building Inspector (Eng.)</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233779349"/>
                  </a:ext>
                </a:extLst>
              </a:tr>
              <a:tr h="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10008964</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Records Technician</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280964874"/>
                  </a:ext>
                </a:extLst>
              </a:tr>
              <a:tr h="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10135679</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Building Inspector I/II</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755787857"/>
                  </a:ext>
                </a:extLst>
              </a:tr>
            </a:tbl>
          </a:graphicData>
        </a:graphic>
      </p:graphicFrame>
      <p:graphicFrame>
        <p:nvGraphicFramePr>
          <p:cNvPr id="8" name="Table 7">
            <a:extLst>
              <a:ext uri="{FF2B5EF4-FFF2-40B4-BE49-F238E27FC236}">
                <a16:creationId xmlns:a16="http://schemas.microsoft.com/office/drawing/2014/main" id="{40809953-357A-4013-A369-24A7D6AB344C}"/>
              </a:ext>
            </a:extLst>
          </p:cNvPr>
          <p:cNvGraphicFramePr>
            <a:graphicFrameLocks noGrp="1"/>
          </p:cNvGraphicFramePr>
          <p:nvPr>
            <p:extLst>
              <p:ext uri="{D42A27DB-BD31-4B8C-83A1-F6EECF244321}">
                <p14:modId xmlns:p14="http://schemas.microsoft.com/office/powerpoint/2010/main" val="571882775"/>
              </p:ext>
            </p:extLst>
          </p:nvPr>
        </p:nvGraphicFramePr>
        <p:xfrm>
          <a:off x="4140605" y="4177317"/>
          <a:ext cx="3654425" cy="609600"/>
        </p:xfrm>
        <a:graphic>
          <a:graphicData uri="http://schemas.openxmlformats.org/drawingml/2006/table">
            <a:tbl>
              <a:tblPr firstRow="1" firstCol="1" bandRow="1"/>
              <a:tblGrid>
                <a:gridCol w="854075">
                  <a:extLst>
                    <a:ext uri="{9D8B030D-6E8A-4147-A177-3AD203B41FA5}">
                      <a16:colId xmlns:a16="http://schemas.microsoft.com/office/drawing/2014/main" val="188287043"/>
                    </a:ext>
                  </a:extLst>
                </a:gridCol>
                <a:gridCol w="2800350">
                  <a:extLst>
                    <a:ext uri="{9D8B030D-6E8A-4147-A177-3AD203B41FA5}">
                      <a16:colId xmlns:a16="http://schemas.microsoft.com/office/drawing/2014/main" val="3868875370"/>
                    </a:ext>
                  </a:extLst>
                </a:gridCol>
              </a:tblGrid>
              <a:tr h="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10007540</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Administrative Specialist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644246817"/>
                  </a:ext>
                </a:extLst>
              </a:tr>
              <a:tr h="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10007807</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906574125"/>
                  </a:ext>
                </a:extLst>
              </a:tr>
              <a:tr h="0">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10007827</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 Building Inspector </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70570726"/>
                  </a:ext>
                </a:extLst>
              </a:tr>
              <a:tr h="0">
                <a:tc>
                  <a:txBody>
                    <a:bodyPr/>
                    <a:lstStyle/>
                    <a:p>
                      <a:pPr marL="0" marR="0">
                        <a:spcBef>
                          <a:spcPts val="0"/>
                        </a:spcBef>
                        <a:spcAft>
                          <a:spcPts val="0"/>
                        </a:spcAft>
                      </a:pPr>
                      <a:r>
                        <a:rPr lang="en-US" sz="10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10007829</a:t>
                      </a:r>
                      <a:endParaRPr lang="en-US" sz="11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 Building Inspector </a:t>
                      </a:r>
                      <a:endParaRPr lang="en-US" sz="11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793732522"/>
                  </a:ext>
                </a:extLst>
              </a:tr>
            </a:tbl>
          </a:graphicData>
        </a:graphic>
      </p:graphicFrame>
    </p:spTree>
    <p:extLst>
      <p:ext uri="{BB962C8B-B14F-4D97-AF65-F5344CB8AC3E}">
        <p14:creationId xmlns:p14="http://schemas.microsoft.com/office/powerpoint/2010/main" val="54988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2271789"/>
            <a:ext cx="9966960" cy="2926080"/>
          </a:xfrm>
        </p:spPr>
        <p:txBody>
          <a:bodyPr>
            <a:normAutofit fontScale="90000"/>
          </a:bodyPr>
          <a:lstStyle/>
          <a:p>
            <a:r>
              <a:rPr lang="en-US" sz="5401" dirty="0"/>
              <a:t>CAPITAL IMPROVEMENT PROJECT UPDATE</a:t>
            </a:r>
            <a:br>
              <a:rPr lang="en-US" sz="5401" dirty="0"/>
            </a:br>
            <a:br>
              <a:rPr lang="en-US" sz="5401" dirty="0"/>
            </a:br>
            <a:endParaRPr lang="en-US" sz="5401" dirty="0"/>
          </a:p>
        </p:txBody>
      </p:sp>
    </p:spTree>
    <p:extLst>
      <p:ext uri="{BB962C8B-B14F-4D97-AF65-F5344CB8AC3E}">
        <p14:creationId xmlns:p14="http://schemas.microsoft.com/office/powerpoint/2010/main" val="2771253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1662189"/>
            <a:ext cx="9966960" cy="2926080"/>
          </a:xfrm>
        </p:spPr>
        <p:txBody>
          <a:bodyPr>
            <a:normAutofit/>
          </a:bodyPr>
          <a:lstStyle/>
          <a:p>
            <a:r>
              <a:rPr lang="en-US" sz="5401" dirty="0"/>
              <a:t>Accella &amp; Electronic submittal process</a:t>
            </a:r>
            <a:br>
              <a:rPr lang="en-US" sz="5401" dirty="0"/>
            </a:br>
            <a:endParaRPr lang="en-US" sz="5401" dirty="0"/>
          </a:p>
        </p:txBody>
      </p:sp>
    </p:spTree>
    <p:extLst>
      <p:ext uri="{BB962C8B-B14F-4D97-AF65-F5344CB8AC3E}">
        <p14:creationId xmlns:p14="http://schemas.microsoft.com/office/powerpoint/2010/main" val="11158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1662189"/>
            <a:ext cx="9966960" cy="2926080"/>
          </a:xfrm>
        </p:spPr>
        <p:txBody>
          <a:bodyPr>
            <a:normAutofit/>
          </a:bodyPr>
          <a:lstStyle/>
          <a:p>
            <a:r>
              <a:rPr lang="en-US" sz="5401" dirty="0"/>
              <a:t>Operation Funding Request</a:t>
            </a:r>
            <a:br>
              <a:rPr lang="en-US" sz="5401" dirty="0"/>
            </a:br>
            <a:endParaRPr lang="en-US" sz="5401" dirty="0"/>
          </a:p>
        </p:txBody>
      </p:sp>
    </p:spTree>
    <p:extLst>
      <p:ext uri="{BB962C8B-B14F-4D97-AF65-F5344CB8AC3E}">
        <p14:creationId xmlns:p14="http://schemas.microsoft.com/office/powerpoint/2010/main" val="284689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Public comment</a:t>
            </a:r>
          </a:p>
        </p:txBody>
      </p:sp>
    </p:spTree>
    <p:extLst>
      <p:ext uri="{BB962C8B-B14F-4D97-AF65-F5344CB8AC3E}">
        <p14:creationId xmlns:p14="http://schemas.microsoft.com/office/powerpoint/2010/main" val="76705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Economic Outlook</a:t>
            </a:r>
          </a:p>
        </p:txBody>
      </p:sp>
      <p:sp>
        <p:nvSpPr>
          <p:cNvPr id="3" name="Subtitle 2"/>
          <p:cNvSpPr>
            <a:spLocks noGrp="1"/>
          </p:cNvSpPr>
          <p:nvPr>
            <p:ph type="subTitle" idx="1"/>
          </p:nvPr>
        </p:nvSpPr>
        <p:spPr/>
        <p:txBody>
          <a:bodyPr/>
          <a:lstStyle/>
          <a:p>
            <a:r>
              <a:rPr lang="en-US" dirty="0"/>
              <a:t>From BEFAC Members</a:t>
            </a:r>
          </a:p>
        </p:txBody>
      </p:sp>
    </p:spTree>
    <p:extLst>
      <p:ext uri="{BB962C8B-B14F-4D97-AF65-F5344CB8AC3E}">
        <p14:creationId xmlns:p14="http://schemas.microsoft.com/office/powerpoint/2010/main" val="1664876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Proposed items </a:t>
            </a:r>
            <a:br>
              <a:rPr lang="en-US" sz="5401" dirty="0"/>
            </a:br>
            <a:r>
              <a:rPr lang="en-US" sz="5401" dirty="0"/>
              <a:t>for future agenda</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60765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Set next committee meeting </a:t>
            </a:r>
          </a:p>
        </p:txBody>
      </p:sp>
      <p:sp>
        <p:nvSpPr>
          <p:cNvPr id="3" name="Subtitle 2"/>
          <p:cNvSpPr>
            <a:spLocks noGrp="1"/>
          </p:cNvSpPr>
          <p:nvPr>
            <p:ph type="subTitle" idx="1"/>
          </p:nvPr>
        </p:nvSpPr>
        <p:spPr/>
        <p:txBody>
          <a:bodyPr>
            <a:normAutofit/>
          </a:bodyPr>
          <a:lstStyle/>
          <a:p>
            <a:r>
              <a:rPr lang="en-US" sz="4000" dirty="0"/>
              <a:t> February - March 2023</a:t>
            </a:r>
          </a:p>
        </p:txBody>
      </p:sp>
    </p:spTree>
    <p:extLst>
      <p:ext uri="{BB962C8B-B14F-4D97-AF65-F5344CB8AC3E}">
        <p14:creationId xmlns:p14="http://schemas.microsoft.com/office/powerpoint/2010/main" val="3283633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Public comment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00951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Adjourn meeting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9078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743" y="1421782"/>
            <a:ext cx="9966960" cy="2926080"/>
          </a:xfrm>
        </p:spPr>
        <p:txBody>
          <a:bodyPr>
            <a:normAutofit/>
          </a:bodyPr>
          <a:lstStyle/>
          <a:p>
            <a:r>
              <a:rPr lang="en-US" sz="5401" dirty="0"/>
              <a:t>Review and approval of meeting minutes </a:t>
            </a:r>
            <a:br>
              <a:rPr lang="en-US" sz="5401" dirty="0"/>
            </a:br>
            <a:r>
              <a:rPr lang="en-US" sz="3600" b="0" dirty="0"/>
              <a:t>May 23, 2022</a:t>
            </a:r>
            <a:endParaRPr lang="en-US" sz="2400" b="0" dirty="0"/>
          </a:p>
        </p:txBody>
      </p:sp>
    </p:spTree>
    <p:extLst>
      <p:ext uri="{BB962C8B-B14F-4D97-AF65-F5344CB8AC3E}">
        <p14:creationId xmlns:p14="http://schemas.microsoft.com/office/powerpoint/2010/main" val="339837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0" y="2722549"/>
            <a:ext cx="9966960" cy="2926080"/>
          </a:xfrm>
        </p:spPr>
        <p:txBody>
          <a:bodyPr>
            <a:normAutofit fontScale="90000"/>
          </a:bodyPr>
          <a:lstStyle/>
          <a:p>
            <a:r>
              <a:rPr lang="en-US" sz="6000" dirty="0"/>
              <a:t>BEFAC Roles and responsibilities (BYLAWS)</a:t>
            </a:r>
            <a:br>
              <a:rPr lang="en-US" sz="5401" dirty="0"/>
            </a:br>
            <a:br>
              <a:rPr lang="en-US" sz="5401" dirty="0"/>
            </a:br>
            <a:endParaRPr lang="en-US" sz="5401" dirty="0"/>
          </a:p>
        </p:txBody>
      </p:sp>
    </p:spTree>
    <p:extLst>
      <p:ext uri="{BB962C8B-B14F-4D97-AF65-F5344CB8AC3E}">
        <p14:creationId xmlns:p14="http://schemas.microsoft.com/office/powerpoint/2010/main" val="307527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2271789"/>
            <a:ext cx="9966960" cy="2926080"/>
          </a:xfrm>
        </p:spPr>
        <p:txBody>
          <a:bodyPr>
            <a:normAutofit/>
          </a:bodyPr>
          <a:lstStyle/>
          <a:p>
            <a:r>
              <a:rPr lang="en-US" sz="5401" dirty="0"/>
              <a:t>Financial update</a:t>
            </a:r>
            <a:br>
              <a:rPr lang="en-US" sz="5401" dirty="0"/>
            </a:br>
            <a:br>
              <a:rPr lang="en-US" sz="5401" dirty="0"/>
            </a:br>
            <a:endParaRPr lang="en-US" sz="5401" dirty="0"/>
          </a:p>
        </p:txBody>
      </p:sp>
    </p:spTree>
    <p:extLst>
      <p:ext uri="{BB962C8B-B14F-4D97-AF65-F5344CB8AC3E}">
        <p14:creationId xmlns:p14="http://schemas.microsoft.com/office/powerpoint/2010/main" val="123101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E793-6F88-061E-83A7-82C8AAB6D272}"/>
              </a:ext>
            </a:extLst>
          </p:cNvPr>
          <p:cNvSpPr>
            <a:spLocks noGrp="1"/>
          </p:cNvSpPr>
          <p:nvPr>
            <p:ph type="title"/>
          </p:nvPr>
        </p:nvSpPr>
        <p:spPr/>
        <p:txBody>
          <a:bodyPr/>
          <a:lstStyle/>
          <a:p>
            <a:r>
              <a:rPr lang="en-US" dirty="0">
                <a:solidFill>
                  <a:srgbClr val="003399"/>
                </a:solidFill>
                <a:latin typeface="Calibri" panose="020F0502020204030204" pitchFamily="34" charset="0"/>
                <a:cs typeface="Calibri" panose="020F0502020204030204" pitchFamily="34" charset="0"/>
              </a:rPr>
              <a:t>Building Enterprise Fund </a:t>
            </a:r>
          </a:p>
        </p:txBody>
      </p:sp>
      <p:sp>
        <p:nvSpPr>
          <p:cNvPr id="3" name="Content Placeholder 2">
            <a:extLst>
              <a:ext uri="{FF2B5EF4-FFF2-40B4-BE49-F238E27FC236}">
                <a16:creationId xmlns:a16="http://schemas.microsoft.com/office/drawing/2014/main" id="{966E04EF-AB7D-3BEC-2938-D17EDB370AF0}"/>
              </a:ext>
            </a:extLst>
          </p:cNvPr>
          <p:cNvSpPr>
            <a:spLocks noGrp="1"/>
          </p:cNvSpPr>
          <p:nvPr>
            <p:ph idx="1"/>
          </p:nvPr>
        </p:nvSpPr>
        <p:spPr>
          <a:xfrm>
            <a:off x="2643162" y="3048001"/>
            <a:ext cx="6887389" cy="939727"/>
          </a:xfrm>
        </p:spPr>
        <p:txBody>
          <a:bodyPr>
            <a:noAutofit/>
          </a:bodyPr>
          <a:lstStyle/>
          <a:p>
            <a:pPr marL="0" indent="0" algn="ctr">
              <a:buNone/>
            </a:pPr>
            <a:r>
              <a:rPr lang="en-US" sz="2800" b="1" dirty="0">
                <a:latin typeface="Calibri" panose="020F0502020204030204" pitchFamily="34" charset="0"/>
                <a:cs typeface="Calibri" panose="020F0502020204030204" pitchFamily="34" charset="0"/>
              </a:rPr>
              <a:t>Financial Update</a:t>
            </a:r>
          </a:p>
          <a:p>
            <a:pPr marL="0" indent="0" algn="ctr">
              <a:buNone/>
            </a:pPr>
            <a:r>
              <a:rPr lang="en-US" sz="2800" b="1" dirty="0">
                <a:latin typeface="Calibri" panose="020F0502020204030204" pitchFamily="34" charset="0"/>
                <a:cs typeface="Calibri" panose="020F0502020204030204" pitchFamily="34" charset="0"/>
              </a:rPr>
              <a:t>June 30, 2022</a:t>
            </a:r>
          </a:p>
        </p:txBody>
      </p:sp>
    </p:spTree>
    <p:extLst>
      <p:ext uri="{BB962C8B-B14F-4D97-AF65-F5344CB8AC3E}">
        <p14:creationId xmlns:p14="http://schemas.microsoft.com/office/powerpoint/2010/main" val="268093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00200" y="1219200"/>
            <a:ext cx="8534400" cy="5410200"/>
          </a:xfrm>
        </p:spPr>
        <p:txBody>
          <a:bodyPr>
            <a:normAutofit fontScale="62500" lnSpcReduction="20000"/>
          </a:bodyPr>
          <a:lstStyle/>
          <a:p>
            <a:pPr marL="0" indent="0">
              <a:buNone/>
            </a:pPr>
            <a:r>
              <a:rPr lang="en-US" sz="2200" b="1" dirty="0">
                <a:latin typeface="Calibri" panose="020F0502020204030204" pitchFamily="34" charset="0"/>
                <a:cs typeface="Calibri" panose="020F0502020204030204" pitchFamily="34" charset="0"/>
              </a:rPr>
              <a:t>NRS 354.59891 section 4(d) requires a local government to maintain a balance of unreserved working capital in the enterprise fund that does not exceed 50 percent of the annual operating costs and capital expenditures, as determined by the annual audit of the local government.  </a:t>
            </a:r>
          </a:p>
          <a:p>
            <a:pPr lvl="1">
              <a:buClr>
                <a:srgbClr val="003399"/>
              </a:buClr>
            </a:pPr>
            <a:r>
              <a:rPr lang="en-US" sz="2000" dirty="0">
                <a:latin typeface="Calibri" panose="020F0502020204030204" pitchFamily="34" charset="0"/>
                <a:cs typeface="Calibri" panose="020F0502020204030204" pitchFamily="34" charset="0"/>
              </a:rPr>
              <a:t>If the enterprise fund’s working capital exceeds 50 percent of annual operating costs and capital expenditures for 2 consecutive fiscal years, the local government shall reduce the fees it charges by an amount that is sufficient to ensure the working capital does not exceed 50 percent for the next following 2 consecutive fiscal years. </a:t>
            </a:r>
          </a:p>
          <a:p>
            <a:pPr lvl="1">
              <a:buClr>
                <a:srgbClr val="003399"/>
              </a:buClr>
            </a:pPr>
            <a:r>
              <a:rPr lang="en-US" sz="2000" dirty="0">
                <a:latin typeface="Calibri" panose="020F0502020204030204" pitchFamily="34" charset="0"/>
                <a:cs typeface="Calibri" panose="020F0502020204030204" pitchFamily="34" charset="0"/>
              </a:rPr>
              <a:t>Working capital is the excess of current assets over current liabilities, as determined by the local government at the end of the fiscal year.</a:t>
            </a:r>
          </a:p>
          <a:p>
            <a:pPr lvl="1">
              <a:buClr>
                <a:srgbClr val="003399"/>
              </a:buClr>
            </a:pPr>
            <a:r>
              <a:rPr lang="en-US" sz="2000" dirty="0">
                <a:latin typeface="Calibri" panose="020F0502020204030204" pitchFamily="34" charset="0"/>
                <a:cs typeface="Calibri" panose="020F0502020204030204" pitchFamily="34" charset="0"/>
              </a:rPr>
              <a:t>Any amount designated for special use, including without limitation, prepaid fees and any other amount subject to a contractual agreement, must be identified as a restricted asset and must not be included as a current asset in the calculation of working capital.</a:t>
            </a:r>
            <a:endParaRPr lang="en-US" sz="1200" dirty="0">
              <a:latin typeface="Calibri" panose="020F0502020204030204" pitchFamily="34" charset="0"/>
              <a:cs typeface="Calibri" panose="020F0502020204030204" pitchFamily="34" charset="0"/>
            </a:endParaRPr>
          </a:p>
          <a:p>
            <a:pPr marL="0" indent="0" algn="just">
              <a:buNone/>
            </a:pPr>
            <a:r>
              <a:rPr lang="en-US" b="1" dirty="0">
                <a:latin typeface="Calibri" panose="020F0502020204030204" pitchFamily="34" charset="0"/>
                <a:cs typeface="Calibri" panose="020F0502020204030204" pitchFamily="34" charset="0"/>
              </a:rPr>
              <a:t>The governing body of a county or city that has created an enterprise fund pursuant to NRS 354.59891 may transfer an amount of money from the enterprise fund to pay the capital costs of constructing one or more fire stations if:</a:t>
            </a:r>
          </a:p>
          <a:p>
            <a:pPr marL="0" indent="0" algn="just">
              <a:buNone/>
            </a:pPr>
            <a:r>
              <a:rPr lang="en-US" dirty="0">
                <a:latin typeface="Calibri" panose="020F0502020204030204" pitchFamily="34" charset="0"/>
                <a:cs typeface="Calibri" panose="020F0502020204030204" pitchFamily="34" charset="0"/>
              </a:rPr>
              <a:t>      (a) The transfer from the enterprise fund does not cause the balance of unreserved working capital in the enterprise fund to be less than 50 percent of the annual operating costs and capital expenditures for the program for the issuance of barricade permits, encroachment permits and building permits; and</a:t>
            </a:r>
          </a:p>
          <a:p>
            <a:pPr marL="0" indent="0" algn="just">
              <a:buNone/>
            </a:pPr>
            <a:r>
              <a:rPr lang="en-US" dirty="0">
                <a:latin typeface="Calibri" panose="020F0502020204030204" pitchFamily="34" charset="0"/>
                <a:cs typeface="Calibri" panose="020F0502020204030204" pitchFamily="34" charset="0"/>
              </a:rPr>
              <a:t>      (b) The governing body finds that the construction of the fire station is necessary based on an analysis of the need for infrastructure prepared pursuant to NRS 278.02591 between January 1, 2020, and December 31, 2021</a:t>
            </a:r>
            <a:r>
              <a:rPr lang="en-US" sz="1400" dirty="0">
                <a:latin typeface="Calibri" panose="020F0502020204030204" pitchFamily="34" charset="0"/>
                <a:cs typeface="Calibri" panose="020F0502020204030204" pitchFamily="34" charset="0"/>
              </a:rPr>
              <a:t>.</a:t>
            </a:r>
          </a:p>
        </p:txBody>
      </p:sp>
      <p:sp>
        <p:nvSpPr>
          <p:cNvPr id="4" name="Title 1">
            <a:extLst>
              <a:ext uri="{FF2B5EF4-FFF2-40B4-BE49-F238E27FC236}">
                <a16:creationId xmlns:a16="http://schemas.microsoft.com/office/drawing/2014/main" id="{C625AC95-F5B0-E411-9E2E-0CBBB662A18A}"/>
              </a:ext>
            </a:extLst>
          </p:cNvPr>
          <p:cNvSpPr txBox="1">
            <a:spLocks/>
          </p:cNvSpPr>
          <p:nvPr/>
        </p:nvSpPr>
        <p:spPr>
          <a:xfrm>
            <a:off x="1524000" y="1"/>
            <a:ext cx="9144000" cy="1186327"/>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en-US" sz="4000" dirty="0" err="1">
                <a:solidFill>
                  <a:prstClr val="white"/>
                </a:solidFill>
                <a:latin typeface="Calibri" panose="020F0502020204030204" pitchFamily="34" charset="0"/>
                <a:cs typeface="Calibri" panose="020F0502020204030204" pitchFamily="34" charset="0"/>
              </a:rPr>
              <a:t>Nrs</a:t>
            </a:r>
            <a:r>
              <a:rPr lang="en-US" sz="4000" dirty="0">
                <a:solidFill>
                  <a:prstClr val="white"/>
                </a:solidFill>
                <a:latin typeface="Calibri" panose="020F0502020204030204" pitchFamily="34" charset="0"/>
                <a:cs typeface="Calibri" panose="020F0502020204030204" pitchFamily="34" charset="0"/>
              </a:rPr>
              <a:t> requirements                 </a:t>
            </a:r>
          </a:p>
        </p:txBody>
      </p:sp>
      <p:sp>
        <p:nvSpPr>
          <p:cNvPr id="3" name="TextBox 2">
            <a:extLst>
              <a:ext uri="{FF2B5EF4-FFF2-40B4-BE49-F238E27FC236}">
                <a16:creationId xmlns:a16="http://schemas.microsoft.com/office/drawing/2014/main" id="{D6A19697-5607-4E85-93AA-FCC544FBAD86}"/>
              </a:ext>
            </a:extLst>
          </p:cNvPr>
          <p:cNvSpPr txBox="1"/>
          <p:nvPr/>
        </p:nvSpPr>
        <p:spPr>
          <a:xfrm>
            <a:off x="10363200" y="6553201"/>
            <a:ext cx="228600" cy="307777"/>
          </a:xfrm>
          <a:prstGeom prst="rect">
            <a:avLst/>
          </a:prstGeom>
          <a:noFill/>
        </p:spPr>
        <p:txBody>
          <a:bodyPr wrap="square" rtlCol="0">
            <a:spAutoFit/>
          </a:bodyPr>
          <a:lstStyle/>
          <a:p>
            <a:r>
              <a:rPr lang="en-US" sz="1400" dirty="0">
                <a:solidFill>
                  <a:prstClr val="black"/>
                </a:solidFill>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162585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4386-3790-018B-FA28-0EEF973F4727}"/>
              </a:ext>
            </a:extLst>
          </p:cNvPr>
          <p:cNvSpPr>
            <a:spLocks noGrp="1"/>
          </p:cNvSpPr>
          <p:nvPr>
            <p:ph type="title"/>
          </p:nvPr>
        </p:nvSpPr>
        <p:spPr>
          <a:xfrm>
            <a:off x="1524000" y="2"/>
            <a:ext cx="9144000" cy="1066799"/>
          </a:xfr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p:spPr>
        <p:txBody>
          <a:bodyPr/>
          <a:lstStyle/>
          <a:p>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Statement of Net Position</a:t>
            </a:r>
            <a:br>
              <a:rPr lang="en-US" dirty="0"/>
            </a:br>
            <a:endParaRPr lang="en-US" dirty="0"/>
          </a:p>
        </p:txBody>
      </p:sp>
      <p:sp>
        <p:nvSpPr>
          <p:cNvPr id="8" name="TextBox 7">
            <a:extLst>
              <a:ext uri="{FF2B5EF4-FFF2-40B4-BE49-F238E27FC236}">
                <a16:creationId xmlns:a16="http://schemas.microsoft.com/office/drawing/2014/main" id="{9F66E080-1BB9-688D-FB42-FAA177AC536B}"/>
              </a:ext>
            </a:extLst>
          </p:cNvPr>
          <p:cNvSpPr txBox="1"/>
          <p:nvPr/>
        </p:nvSpPr>
        <p:spPr>
          <a:xfrm>
            <a:off x="1752600" y="6455785"/>
            <a:ext cx="6705600" cy="276999"/>
          </a:xfrm>
          <a:prstGeom prst="rect">
            <a:avLst/>
          </a:prstGeom>
          <a:noFill/>
        </p:spPr>
        <p:txBody>
          <a:bodyPr wrap="square" rtlCol="0">
            <a:spAutoFit/>
          </a:bodyPr>
          <a:lstStyle/>
          <a:p>
            <a:r>
              <a:rPr lang="en-US" sz="1200" baseline="30000" dirty="0">
                <a:solidFill>
                  <a:prstClr val="black"/>
                </a:solidFill>
                <a:latin typeface="Trebuchet MS (Body)"/>
              </a:rPr>
              <a:t>(1) </a:t>
            </a:r>
            <a:r>
              <a:rPr lang="en-US" sz="1200" dirty="0">
                <a:solidFill>
                  <a:prstClr val="black"/>
                </a:solidFill>
                <a:latin typeface="Trebuchet MS (Body)"/>
              </a:rPr>
              <a:t>Reduction due to $10.3M transfer under NRS 354.59894</a:t>
            </a:r>
          </a:p>
        </p:txBody>
      </p:sp>
      <p:graphicFrame>
        <p:nvGraphicFramePr>
          <p:cNvPr id="6" name="Content Placeholder 5">
            <a:extLst>
              <a:ext uri="{FF2B5EF4-FFF2-40B4-BE49-F238E27FC236}">
                <a16:creationId xmlns:a16="http://schemas.microsoft.com/office/drawing/2014/main" id="{5E717EBE-8C54-601E-C58E-1DD62D4CA8BD}"/>
              </a:ext>
            </a:extLst>
          </p:cNvPr>
          <p:cNvGraphicFramePr>
            <a:graphicFrameLocks noGrp="1"/>
          </p:cNvGraphicFramePr>
          <p:nvPr>
            <p:ph idx="1"/>
          </p:nvPr>
        </p:nvGraphicFramePr>
        <p:xfrm>
          <a:off x="1981201" y="1295401"/>
          <a:ext cx="7854813" cy="5160110"/>
        </p:xfrm>
        <a:graphic>
          <a:graphicData uri="http://schemas.openxmlformats.org/drawingml/2006/table">
            <a:tbl>
              <a:tblPr/>
              <a:tblGrid>
                <a:gridCol w="4800600">
                  <a:extLst>
                    <a:ext uri="{9D8B030D-6E8A-4147-A177-3AD203B41FA5}">
                      <a16:colId xmlns:a16="http://schemas.microsoft.com/office/drawing/2014/main" val="1481472579"/>
                    </a:ext>
                  </a:extLst>
                </a:gridCol>
                <a:gridCol w="1447800">
                  <a:extLst>
                    <a:ext uri="{9D8B030D-6E8A-4147-A177-3AD203B41FA5}">
                      <a16:colId xmlns:a16="http://schemas.microsoft.com/office/drawing/2014/main" val="1061300061"/>
                    </a:ext>
                  </a:extLst>
                </a:gridCol>
                <a:gridCol w="228600">
                  <a:extLst>
                    <a:ext uri="{9D8B030D-6E8A-4147-A177-3AD203B41FA5}">
                      <a16:colId xmlns:a16="http://schemas.microsoft.com/office/drawing/2014/main" val="2467239584"/>
                    </a:ext>
                  </a:extLst>
                </a:gridCol>
                <a:gridCol w="1377813">
                  <a:extLst>
                    <a:ext uri="{9D8B030D-6E8A-4147-A177-3AD203B41FA5}">
                      <a16:colId xmlns:a16="http://schemas.microsoft.com/office/drawing/2014/main" val="23201383"/>
                    </a:ext>
                  </a:extLst>
                </a:gridCol>
              </a:tblGrid>
              <a:tr h="447050">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fontAlgn="ctr"/>
                      <a:r>
                        <a:rPr lang="en-US" sz="1400" b="1" i="0" u="none" strike="noStrike" dirty="0">
                          <a:solidFill>
                            <a:schemeClr val="bg1"/>
                          </a:solidFill>
                          <a:effectLst/>
                          <a:latin typeface="Calibri" panose="020F0502020204030204" pitchFamily="34" charset="0"/>
                          <a:cs typeface="Calibri" panose="020F0502020204030204" pitchFamily="34" charset="0"/>
                        </a:rPr>
                        <a:t>2022              (unaudited) </a:t>
                      </a:r>
                    </a:p>
                  </a:txBody>
                  <a:tcPr marL="0" marR="0" marT="0" marB="0" anchor="ctr">
                    <a:lnL>
                      <a:noFill/>
                    </a:lnL>
                    <a:lnR>
                      <a:noFill/>
                    </a:lnR>
                    <a:lnT>
                      <a:noFill/>
                    </a:lnT>
                    <a:lnB>
                      <a:noFill/>
                    </a:lnB>
                    <a:solidFill>
                      <a:schemeClr val="tx1"/>
                    </a:solidFill>
                  </a:tcPr>
                </a:tc>
                <a:tc>
                  <a:txBody>
                    <a:bodyPr/>
                    <a:lstStyle/>
                    <a:p>
                      <a:pPr algn="ctr" fontAlgn="ct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a:noFill/>
                    </a:lnL>
                    <a:lnR>
                      <a:noFill/>
                    </a:lnR>
                    <a:lnT>
                      <a:noFill/>
                    </a:lnT>
                    <a:lnB>
                      <a:noFill/>
                    </a:lnB>
                    <a:solidFill>
                      <a:schemeClr val="tx1"/>
                    </a:solidFill>
                  </a:tcPr>
                </a:tc>
                <a:tc>
                  <a:txBody>
                    <a:bodyPr/>
                    <a:lstStyle/>
                    <a:p>
                      <a:pPr algn="ctr" fontAlgn="ctr"/>
                      <a:r>
                        <a:rPr lang="en-US" sz="1400" b="1" i="0" u="none" strike="noStrike" dirty="0">
                          <a:solidFill>
                            <a:schemeClr val="bg1"/>
                          </a:solidFill>
                          <a:effectLst/>
                          <a:latin typeface="Calibri" panose="020F0502020204030204" pitchFamily="34" charset="0"/>
                          <a:cs typeface="Calibri" panose="020F0502020204030204" pitchFamily="34" charset="0"/>
                        </a:rPr>
                        <a:t>2021          (audited) </a:t>
                      </a:r>
                    </a:p>
                  </a:txBody>
                  <a:tcPr marL="0" marR="0" marT="0" marB="0" anchor="ctr">
                    <a:lnL>
                      <a:noFill/>
                    </a:lnL>
                    <a:lnR>
                      <a:noFill/>
                    </a:lnR>
                    <a:lnT>
                      <a:noFill/>
                    </a:lnT>
                    <a:lnB>
                      <a:noFill/>
                    </a:lnB>
                    <a:solidFill>
                      <a:schemeClr val="tx1"/>
                    </a:solidFill>
                  </a:tcPr>
                </a:tc>
                <a:extLst>
                  <a:ext uri="{0D108BD9-81ED-4DB2-BD59-A6C34878D82A}">
                    <a16:rowId xmlns:a16="http://schemas.microsoft.com/office/drawing/2014/main" val="3852093528"/>
                  </a:ext>
                </a:extLst>
              </a:tr>
              <a:tr h="223525">
                <a:tc>
                  <a:txBody>
                    <a:bodyPr/>
                    <a:lstStyle/>
                    <a:p>
                      <a:pPr algn="l" fontAlgn="t"/>
                      <a:r>
                        <a:rPr lang="en-US" sz="1400" b="1" i="0" u="none" strike="noStrike" dirty="0">
                          <a:solidFill>
                            <a:srgbClr val="000000"/>
                          </a:solidFill>
                          <a:effectLst/>
                          <a:latin typeface="Calibri" panose="020F0502020204030204" pitchFamily="34" charset="0"/>
                          <a:cs typeface="Calibri" panose="020F0502020204030204" pitchFamily="34" charset="0"/>
                        </a:rPr>
                        <a:t>Assets</a:t>
                      </a:r>
                    </a:p>
                  </a:txBody>
                  <a:tcPr marL="0" marR="0" marT="0" marB="0" anchor="b">
                    <a:lnL>
                      <a:noFill/>
                    </a:lnL>
                    <a:lnR>
                      <a:noFill/>
                    </a:lnR>
                    <a:lnT>
                      <a:noFill/>
                    </a:lnT>
                    <a:lnB>
                      <a:noFill/>
                    </a:lnB>
                  </a:tcPr>
                </a:tc>
                <a:tc>
                  <a:txBody>
                    <a:bodyPr/>
                    <a:lstStyle/>
                    <a:p>
                      <a:pPr algn="ct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6854488"/>
                  </a:ext>
                </a:extLst>
              </a:tr>
              <a:tr h="242560">
                <a:tc>
                  <a:txBody>
                    <a:bodyPr/>
                    <a:lstStyle/>
                    <a:p>
                      <a:pPr algn="l" fontAlgn="t"/>
                      <a:r>
                        <a:rPr lang="en-US" sz="1400" b="0" i="0" u="none" strike="noStrike" dirty="0">
                          <a:solidFill>
                            <a:srgbClr val="000000"/>
                          </a:solidFill>
                          <a:effectLst/>
                          <a:latin typeface="Calibri" panose="020F0502020204030204" pitchFamily="34" charset="0"/>
                          <a:cs typeface="Calibri" panose="020F0502020204030204" pitchFamily="34" charset="0"/>
                        </a:rPr>
                        <a:t>Current assets </a:t>
                      </a:r>
                      <a:r>
                        <a:rPr lang="en-US" sz="1400" b="0" i="0" u="none" strike="noStrike" baseline="30000" dirty="0">
                          <a:solidFill>
                            <a:srgbClr val="000000"/>
                          </a:solidFill>
                          <a:effectLst/>
                          <a:latin typeface="Calibri" panose="020F0502020204030204" pitchFamily="34" charset="0"/>
                          <a:cs typeface="Calibri" panose="020F0502020204030204" pitchFamily="34" charset="0"/>
                        </a:rPr>
                        <a:t>(1)</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     61,923,179 </a:t>
                      </a: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    69,825,289 </a:t>
                      </a:r>
                    </a:p>
                  </a:txBody>
                  <a:tcPr marL="0" marR="0" marT="0" marB="0" anchor="b">
                    <a:lnL>
                      <a:noFill/>
                    </a:lnL>
                    <a:lnR>
                      <a:noFill/>
                    </a:lnR>
                    <a:lnT>
                      <a:noFill/>
                    </a:lnT>
                    <a:lnB>
                      <a:noFill/>
                    </a:lnB>
                  </a:tcPr>
                </a:tc>
                <a:extLst>
                  <a:ext uri="{0D108BD9-81ED-4DB2-BD59-A6C34878D82A}">
                    <a16:rowId xmlns:a16="http://schemas.microsoft.com/office/drawing/2014/main" val="2346323594"/>
                  </a:ext>
                </a:extLst>
              </a:tr>
              <a:tr h="223525">
                <a:tc>
                  <a:txBody>
                    <a:bodyPr/>
                    <a:lstStyle/>
                    <a:p>
                      <a:pPr algn="l" rtl="0" fontAlgn="t"/>
                      <a:r>
                        <a:rPr lang="en-US" sz="1400" b="0" i="0" u="none" strike="noStrike" dirty="0">
                          <a:solidFill>
                            <a:srgbClr val="000000"/>
                          </a:solidFill>
                          <a:effectLst/>
                          <a:latin typeface="Calibri" panose="020F0502020204030204" pitchFamily="34" charset="0"/>
                          <a:cs typeface="Calibri" panose="020F0502020204030204" pitchFamily="34" charset="0"/>
                        </a:rPr>
                        <a:t>Noncurrent assets</a:t>
                      </a:r>
                    </a:p>
                  </a:txBody>
                  <a:tcPr marL="0" marR="0" marT="0" marB="0" anchor="b">
                    <a:lnL>
                      <a:noFill/>
                    </a:lnL>
                    <a:lnR>
                      <a:noFill/>
                    </a:lnR>
                    <a:lnT>
                      <a:noFill/>
                    </a:lnT>
                    <a:lnB>
                      <a:noFill/>
                    </a:lnB>
                  </a:tcPr>
                </a:tc>
                <a:tc>
                  <a:txBody>
                    <a:bodyPr/>
                    <a:lstStyle/>
                    <a:p>
                      <a:pPr algn="r" rtl="0" fontAlgn="t"/>
                      <a:r>
                        <a:rPr lang="en-US" sz="1400" b="0" i="0" u="none" strike="noStrike" dirty="0">
                          <a:solidFill>
                            <a:srgbClr val="000000"/>
                          </a:solidFill>
                          <a:effectLst/>
                          <a:latin typeface="Calibri" panose="020F0502020204030204" pitchFamily="34" charset="0"/>
                          <a:cs typeface="Calibri" panose="020F0502020204030204" pitchFamily="34" charset="0"/>
                        </a:rPr>
                        <a:t>       24,982,837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25,495,796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240705"/>
                  </a:ext>
                </a:extLst>
              </a:tr>
              <a:tr h="223525">
                <a:tc>
                  <a:txBody>
                    <a:bodyPr/>
                    <a:lstStyle/>
                    <a:p>
                      <a:pPr algn="l" rtl="0" fontAlgn="t"/>
                      <a:r>
                        <a:rPr lang="en-US" sz="1400" b="0" i="0" u="none" strike="noStrike" dirty="0">
                          <a:solidFill>
                            <a:srgbClr val="000000"/>
                          </a:solidFill>
                          <a:effectLst/>
                          <a:latin typeface="Calibri" panose="020F0502020204030204" pitchFamily="34" charset="0"/>
                          <a:cs typeface="Calibri" panose="020F0502020204030204" pitchFamily="34" charset="0"/>
                        </a:rPr>
                        <a:t>Total assets</a:t>
                      </a:r>
                    </a:p>
                  </a:txBody>
                  <a:tcPr marL="156149"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86,906,016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56149"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95,321,085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33552"/>
                  </a:ext>
                </a:extLst>
              </a:tr>
              <a:tr h="223525">
                <a:tc>
                  <a:txBody>
                    <a:bodyPr/>
                    <a:lstStyle/>
                    <a:p>
                      <a:pPr algn="l"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56149" marR="0" marT="0" marB="0" anchor="b">
                    <a:lnL>
                      <a:noFill/>
                    </a:lnL>
                    <a:lnR>
                      <a:noFill/>
                    </a:lnR>
                    <a:lnT>
                      <a:noFill/>
                    </a:lnT>
                    <a:lnB>
                      <a:noFill/>
                    </a:lnB>
                  </a:tcPr>
                </a:tc>
                <a:tc>
                  <a:txBody>
                    <a:bodyPr/>
                    <a:lstStyle/>
                    <a:p>
                      <a:pPr lvl="1"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56149"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56149"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51161010"/>
                  </a:ext>
                </a:extLst>
              </a:tr>
              <a:tr h="223525">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Deferred Outflows of Resources</a:t>
                      </a:r>
                    </a:p>
                  </a:txBody>
                  <a:tcPr marL="0" marR="0" marT="0" marB="0" anchor="b">
                    <a:lnL>
                      <a:noFill/>
                    </a:lnL>
                    <a:lnR>
                      <a:noFill/>
                    </a:lnR>
                    <a:lnT>
                      <a:noFill/>
                    </a:lnT>
                    <a:lnB>
                      <a:noFill/>
                    </a:lnB>
                  </a:tcPr>
                </a:tc>
                <a:tc>
                  <a:txBody>
                    <a:bodyPr/>
                    <a:lstStyle/>
                    <a:p>
                      <a:pPr algn="r"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47400231"/>
                  </a:ext>
                </a:extLst>
              </a:tr>
              <a:tr h="223525">
                <a:tc>
                  <a:txBody>
                    <a:bodyPr/>
                    <a:lstStyle/>
                    <a:p>
                      <a:pPr algn="l" fontAlgn="t"/>
                      <a:r>
                        <a:rPr lang="en-US" sz="1400" b="0" i="0" u="none" strike="noStrike" dirty="0">
                          <a:solidFill>
                            <a:srgbClr val="000000"/>
                          </a:solidFill>
                          <a:effectLst/>
                          <a:latin typeface="Calibri" panose="020F0502020204030204" pitchFamily="34" charset="0"/>
                          <a:cs typeface="Calibri" panose="020F0502020204030204" pitchFamily="34" charset="0"/>
                        </a:rPr>
                        <a:t>Related to pensions</a:t>
                      </a:r>
                    </a:p>
                  </a:txBody>
                  <a:tcPr marL="5205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8,305,284 </a:t>
                      </a:r>
                    </a:p>
                  </a:txBody>
                  <a:tcPr marL="5205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205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3,231,960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75623"/>
                  </a:ext>
                </a:extLst>
              </a:tr>
              <a:tr h="223525">
                <a:tc>
                  <a:txBody>
                    <a:bodyPr/>
                    <a:lstStyle/>
                    <a:p>
                      <a:pPr algn="l"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78708813"/>
                  </a:ext>
                </a:extLst>
              </a:tr>
              <a:tr h="223525">
                <a:tc>
                  <a:txBody>
                    <a:bodyPr/>
                    <a:lstStyle/>
                    <a:p>
                      <a:pPr algn="l" fontAlgn="t"/>
                      <a:r>
                        <a:rPr lang="en-US" sz="1400" b="1" i="0" u="none" strike="noStrike" dirty="0">
                          <a:solidFill>
                            <a:srgbClr val="000000"/>
                          </a:solidFill>
                          <a:effectLst/>
                          <a:latin typeface="Calibri" panose="020F0502020204030204" pitchFamily="34" charset="0"/>
                          <a:cs typeface="Calibri" panose="020F0502020204030204" pitchFamily="34" charset="0"/>
                        </a:rPr>
                        <a:t>Liabilities</a:t>
                      </a: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52836280"/>
                  </a:ext>
                </a:extLst>
              </a:tr>
              <a:tr h="223525">
                <a:tc>
                  <a:txBody>
                    <a:bodyPr/>
                    <a:lstStyle/>
                    <a:p>
                      <a:pPr algn="l" rtl="0" fontAlgn="t"/>
                      <a:r>
                        <a:rPr lang="en-US" sz="1400" b="0" i="0" u="none" strike="noStrike" dirty="0">
                          <a:solidFill>
                            <a:srgbClr val="000000"/>
                          </a:solidFill>
                          <a:effectLst/>
                          <a:latin typeface="Calibri" panose="020F0502020204030204" pitchFamily="34" charset="0"/>
                          <a:cs typeface="Calibri" panose="020F0502020204030204" pitchFamily="34" charset="0"/>
                        </a:rPr>
                        <a:t>Current liabilities </a:t>
                      </a:r>
                    </a:p>
                  </a:txBody>
                  <a:tcPr marL="0" marR="0" marT="0" marB="0" anchor="b">
                    <a:lnL>
                      <a:noFill/>
                    </a:lnL>
                    <a:lnR>
                      <a:noFill/>
                    </a:lnR>
                    <a:lnT>
                      <a:noFill/>
                    </a:lnT>
                    <a:lnB>
                      <a:noFill/>
                    </a:lnB>
                  </a:tcPr>
                </a:tc>
                <a:tc>
                  <a:txBody>
                    <a:bodyPr/>
                    <a:lstStyle/>
                    <a:p>
                      <a:pPr algn="r" rtl="0" fontAlgn="t"/>
                      <a:r>
                        <a:rPr lang="en-US" sz="1400" b="0" i="0" u="none" strike="noStrike" dirty="0">
                          <a:solidFill>
                            <a:srgbClr val="000000"/>
                          </a:solidFill>
                          <a:effectLst/>
                          <a:latin typeface="Calibri" panose="020F0502020204030204" pitchFamily="34" charset="0"/>
                          <a:cs typeface="Calibri" panose="020F0502020204030204" pitchFamily="34" charset="0"/>
                        </a:rPr>
                        <a:t>       19,949,392 </a:t>
                      </a:r>
                    </a:p>
                  </a:txBody>
                  <a:tcPr marL="0" marR="0" marT="0" marB="0" anchor="b">
                    <a:lnL>
                      <a:noFill/>
                    </a:lnL>
                    <a:lnR>
                      <a:noFill/>
                    </a:lnR>
                    <a:lnT>
                      <a:noFill/>
                    </a:lnT>
                    <a:lnB>
                      <a:noFill/>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   19,158,700 </a:t>
                      </a:r>
                    </a:p>
                  </a:txBody>
                  <a:tcPr marL="0" marR="0" marT="0" marB="0" anchor="b">
                    <a:lnL>
                      <a:noFill/>
                    </a:lnL>
                    <a:lnR>
                      <a:noFill/>
                    </a:lnR>
                    <a:lnT>
                      <a:noFill/>
                    </a:lnT>
                    <a:lnB>
                      <a:noFill/>
                    </a:lnB>
                  </a:tcPr>
                </a:tc>
                <a:extLst>
                  <a:ext uri="{0D108BD9-81ED-4DB2-BD59-A6C34878D82A}">
                    <a16:rowId xmlns:a16="http://schemas.microsoft.com/office/drawing/2014/main" val="22925125"/>
                  </a:ext>
                </a:extLst>
              </a:tr>
              <a:tr h="223525">
                <a:tc>
                  <a:txBody>
                    <a:bodyPr/>
                    <a:lstStyle/>
                    <a:p>
                      <a:pPr algn="l" fontAlgn="t"/>
                      <a:r>
                        <a:rPr lang="en-US" sz="1400" b="0" i="0" u="none" strike="noStrike" dirty="0">
                          <a:solidFill>
                            <a:srgbClr val="000000"/>
                          </a:solidFill>
                          <a:effectLst/>
                          <a:latin typeface="Calibri" panose="020F0502020204030204" pitchFamily="34" charset="0"/>
                          <a:cs typeface="Calibri" panose="020F0502020204030204" pitchFamily="34" charset="0"/>
                        </a:rPr>
                        <a:t>Noncurrent liabilities</a:t>
                      </a:r>
                    </a:p>
                  </a:txBody>
                  <a:tcPr marL="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15,111,560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25,419,063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173807"/>
                  </a:ext>
                </a:extLst>
              </a:tr>
              <a:tr h="223525">
                <a:tc>
                  <a:txBody>
                    <a:bodyPr/>
                    <a:lstStyle/>
                    <a:p>
                      <a:pPr algn="l" rtl="0" fontAlgn="t"/>
                      <a:r>
                        <a:rPr lang="en-US" sz="1400" b="0" i="0" u="none" strike="noStrike" dirty="0">
                          <a:solidFill>
                            <a:srgbClr val="000000"/>
                          </a:solidFill>
                          <a:effectLst/>
                          <a:latin typeface="Calibri" panose="020F0502020204030204" pitchFamily="34" charset="0"/>
                          <a:cs typeface="Calibri" panose="020F0502020204030204" pitchFamily="34" charset="0"/>
                        </a:rPr>
                        <a:t>Total liabilities</a:t>
                      </a:r>
                    </a:p>
                  </a:txBody>
                  <a:tcPr marL="10410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35,060,952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0410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44,577,763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050521"/>
                  </a:ext>
                </a:extLst>
              </a:tr>
              <a:tr h="223525">
                <a:tc>
                  <a:txBody>
                    <a:bodyPr/>
                    <a:lstStyle/>
                    <a:p>
                      <a:pPr algn="l"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04100" marR="0" marT="0" marB="0" anchor="b">
                    <a:lnL>
                      <a:noFill/>
                    </a:lnL>
                    <a:lnR>
                      <a:noFill/>
                    </a:lnR>
                    <a:lnT>
                      <a:noFill/>
                    </a:lnT>
                    <a:lnB>
                      <a:noFill/>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0410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0410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13595377"/>
                  </a:ext>
                </a:extLst>
              </a:tr>
              <a:tr h="223525">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Deferred Inflows of Resources</a:t>
                      </a:r>
                    </a:p>
                  </a:txBody>
                  <a:tcPr marL="0" marR="0" marT="0" marB="0" anchor="b">
                    <a:lnL>
                      <a:noFill/>
                    </a:lnL>
                    <a:lnR>
                      <a:noFill/>
                    </a:lnR>
                    <a:lnT>
                      <a:noFill/>
                    </a:lnT>
                    <a:lnB>
                      <a:noFill/>
                    </a:lnB>
                  </a:tcPr>
                </a:tc>
                <a:tc>
                  <a:txBody>
                    <a:bodyPr/>
                    <a:lstStyle/>
                    <a:p>
                      <a:pPr algn="r"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67018394"/>
                  </a:ext>
                </a:extLst>
              </a:tr>
              <a:tr h="223525">
                <a:tc>
                  <a:txBody>
                    <a:bodyPr/>
                    <a:lstStyle/>
                    <a:p>
                      <a:pPr algn="l" fontAlgn="t"/>
                      <a:r>
                        <a:rPr lang="en-US" sz="1400" b="0" i="0" u="none" strike="noStrike" dirty="0">
                          <a:solidFill>
                            <a:srgbClr val="000000"/>
                          </a:solidFill>
                          <a:effectLst/>
                          <a:latin typeface="Calibri" panose="020F0502020204030204" pitchFamily="34" charset="0"/>
                          <a:cs typeface="Calibri" panose="020F0502020204030204" pitchFamily="34" charset="0"/>
                        </a:rPr>
                        <a:t>Related to pensions</a:t>
                      </a:r>
                    </a:p>
                  </a:txBody>
                  <a:tcPr marL="5205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13,504,159 </a:t>
                      </a:r>
                    </a:p>
                  </a:txBody>
                  <a:tcPr marL="5205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205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1,487,176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356082"/>
                  </a:ext>
                </a:extLst>
              </a:tr>
              <a:tr h="223525">
                <a:tc>
                  <a:txBody>
                    <a:bodyPr/>
                    <a:lstStyle/>
                    <a:p>
                      <a:pPr algn="l"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2756298"/>
                  </a:ext>
                </a:extLst>
              </a:tr>
              <a:tr h="223525">
                <a:tc>
                  <a:txBody>
                    <a:bodyPr/>
                    <a:lstStyle/>
                    <a:p>
                      <a:pPr algn="l" fontAlgn="t"/>
                      <a:r>
                        <a:rPr lang="en-US" sz="1400" b="1" i="0" u="none" strike="noStrike" dirty="0">
                          <a:solidFill>
                            <a:srgbClr val="000000"/>
                          </a:solidFill>
                          <a:effectLst/>
                          <a:latin typeface="Calibri" panose="020F0502020204030204" pitchFamily="34" charset="0"/>
                          <a:cs typeface="Calibri" panose="020F0502020204030204" pitchFamily="34" charset="0"/>
                        </a:rPr>
                        <a:t>Net Position</a:t>
                      </a: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56432054"/>
                  </a:ext>
                </a:extLst>
              </a:tr>
              <a:tr h="223525">
                <a:tc>
                  <a:txBody>
                    <a:bodyPr/>
                    <a:lstStyle/>
                    <a:p>
                      <a:pPr algn="l" rtl="0" fontAlgn="t"/>
                      <a:r>
                        <a:rPr lang="en-US" sz="1400" b="0" i="0" u="none" strike="noStrike" dirty="0">
                          <a:solidFill>
                            <a:srgbClr val="000000"/>
                          </a:solidFill>
                          <a:effectLst/>
                          <a:latin typeface="Calibri" panose="020F0502020204030204" pitchFamily="34" charset="0"/>
                          <a:cs typeface="Calibri" panose="020F0502020204030204" pitchFamily="34" charset="0"/>
                        </a:rPr>
                        <a:t>Net investment in capital assets</a:t>
                      </a:r>
                    </a:p>
                  </a:txBody>
                  <a:tcPr marL="52050" marR="0" marT="0" marB="0" anchor="b">
                    <a:lnL>
                      <a:noFill/>
                    </a:lnL>
                    <a:lnR>
                      <a:noFill/>
                    </a:lnR>
                    <a:lnT>
                      <a:noFill/>
                    </a:lnT>
                    <a:lnB>
                      <a:noFill/>
                    </a:lnB>
                  </a:tcPr>
                </a:tc>
                <a:tc>
                  <a:txBody>
                    <a:bodyPr/>
                    <a:lstStyle/>
                    <a:p>
                      <a:pPr algn="r" rtl="0" fontAlgn="t"/>
                      <a:r>
                        <a:rPr lang="en-US" sz="1400" b="0" i="0" u="none" strike="noStrike" dirty="0">
                          <a:solidFill>
                            <a:srgbClr val="000000"/>
                          </a:solidFill>
                          <a:effectLst/>
                          <a:latin typeface="Calibri" panose="020F0502020204030204" pitchFamily="34" charset="0"/>
                          <a:cs typeface="Calibri" panose="020F0502020204030204" pitchFamily="34" charset="0"/>
                        </a:rPr>
                        <a:t>      24,982,837 </a:t>
                      </a:r>
                    </a:p>
                  </a:txBody>
                  <a:tcPr marL="52050" marR="0" marT="0" marB="0" anchor="b">
                    <a:lnL>
                      <a:noFill/>
                    </a:lnL>
                    <a:lnR>
                      <a:noFill/>
                    </a:lnR>
                    <a:lnT>
                      <a:noFill/>
                    </a:lnT>
                    <a:lnB>
                      <a:noFill/>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205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25,495,796 </a:t>
                      </a:r>
                    </a:p>
                  </a:txBody>
                  <a:tcPr marL="0" marR="0" marT="0" marB="0" anchor="b">
                    <a:lnL>
                      <a:noFill/>
                    </a:lnL>
                    <a:lnR>
                      <a:noFill/>
                    </a:lnR>
                    <a:lnT>
                      <a:noFill/>
                    </a:lnT>
                    <a:lnB>
                      <a:noFill/>
                    </a:lnB>
                  </a:tcPr>
                </a:tc>
                <a:extLst>
                  <a:ext uri="{0D108BD9-81ED-4DB2-BD59-A6C34878D82A}">
                    <a16:rowId xmlns:a16="http://schemas.microsoft.com/office/drawing/2014/main" val="4062879429"/>
                  </a:ext>
                </a:extLst>
              </a:tr>
              <a:tr h="223525">
                <a:tc>
                  <a:txBody>
                    <a:bodyPr/>
                    <a:lstStyle/>
                    <a:p>
                      <a:pPr algn="l" fontAlgn="t"/>
                      <a:r>
                        <a:rPr lang="en-US" sz="1400" b="0" i="0" u="none" strike="noStrike" dirty="0">
                          <a:solidFill>
                            <a:srgbClr val="000000"/>
                          </a:solidFill>
                          <a:effectLst/>
                          <a:latin typeface="Calibri" panose="020F0502020204030204" pitchFamily="34" charset="0"/>
                          <a:cs typeface="Calibri" panose="020F0502020204030204" pitchFamily="34" charset="0"/>
                        </a:rPr>
                        <a:t>Unrestricted</a:t>
                      </a:r>
                    </a:p>
                  </a:txBody>
                  <a:tcPr marL="5205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21,663,352 </a:t>
                      </a:r>
                    </a:p>
                  </a:txBody>
                  <a:tcPr marL="5205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52050"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26,992,310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183295"/>
                  </a:ext>
                </a:extLst>
              </a:tr>
              <a:tr h="223525">
                <a:tc>
                  <a:txBody>
                    <a:bodyPr/>
                    <a:lstStyle/>
                    <a:p>
                      <a:pPr algn="l" rtl="0" fontAlgn="t"/>
                      <a:r>
                        <a:rPr lang="en-US" sz="1400" b="0" i="0" u="none" strike="noStrike" dirty="0">
                          <a:solidFill>
                            <a:srgbClr val="000000"/>
                          </a:solidFill>
                          <a:effectLst/>
                          <a:latin typeface="Calibri" panose="020F0502020204030204" pitchFamily="34" charset="0"/>
                          <a:cs typeface="Calibri" panose="020F0502020204030204" pitchFamily="34" charset="0"/>
                        </a:rPr>
                        <a:t>Total net position</a:t>
                      </a:r>
                    </a:p>
                  </a:txBody>
                  <a:tcPr marL="156149"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     46,646,189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t"/>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56149" marR="0" marT="0" marB="0" anchor="b">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cs typeface="Calibri" panose="020F0502020204030204" pitchFamily="34" charset="0"/>
                        </a:rPr>
                        <a:t> $   52,488,106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99544265"/>
                  </a:ext>
                </a:extLst>
              </a:tr>
              <a:tr h="223525">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5882703"/>
                  </a:ext>
                </a:extLst>
              </a:tr>
            </a:tbl>
          </a:graphicData>
        </a:graphic>
      </p:graphicFrame>
      <p:sp>
        <p:nvSpPr>
          <p:cNvPr id="7" name="TextBox 6">
            <a:extLst>
              <a:ext uri="{FF2B5EF4-FFF2-40B4-BE49-F238E27FC236}">
                <a16:creationId xmlns:a16="http://schemas.microsoft.com/office/drawing/2014/main" id="{7C2FFAB2-2045-46AF-B11B-EBA6BA061AAB}"/>
              </a:ext>
            </a:extLst>
          </p:cNvPr>
          <p:cNvSpPr txBox="1"/>
          <p:nvPr/>
        </p:nvSpPr>
        <p:spPr>
          <a:xfrm>
            <a:off x="10363200" y="6553201"/>
            <a:ext cx="228600" cy="307777"/>
          </a:xfrm>
          <a:prstGeom prst="rect">
            <a:avLst/>
          </a:prstGeom>
          <a:noFill/>
        </p:spPr>
        <p:txBody>
          <a:bodyPr wrap="square" rtlCol="0">
            <a:spAutoFit/>
          </a:bodyPr>
          <a:lstStyle/>
          <a:p>
            <a:r>
              <a:rPr lang="en-US" sz="1400" dirty="0">
                <a:solidFill>
                  <a:prstClr val="black"/>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3104421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8992</TotalTime>
  <Words>1767</Words>
  <Application>Microsoft Office PowerPoint</Application>
  <PresentationFormat>Widescreen</PresentationFormat>
  <Paragraphs>641</Paragraphs>
  <Slides>34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Bookman Old Style</vt:lpstr>
      <vt:lpstr>Calibri</vt:lpstr>
      <vt:lpstr>Impact</vt:lpstr>
      <vt:lpstr>Rockwell</vt:lpstr>
      <vt:lpstr>Times New Roman</vt:lpstr>
      <vt:lpstr>Trebuchet MS (Body)</vt:lpstr>
      <vt:lpstr>Main Event</vt:lpstr>
      <vt:lpstr>Damask</vt:lpstr>
      <vt:lpstr>BUILDING ENTERPRISE FUND ADVISORY COMMITTEE</vt:lpstr>
      <vt:lpstr>PowerPoint Presentation</vt:lpstr>
      <vt:lpstr>Public comment</vt:lpstr>
      <vt:lpstr>Review and approval of meeting minutes  May 23, 2022</vt:lpstr>
      <vt:lpstr>BEFAC Roles and responsibilities (BYLAWS)  </vt:lpstr>
      <vt:lpstr>Financial update  </vt:lpstr>
      <vt:lpstr>Building Enterprise Fund </vt:lpstr>
      <vt:lpstr>PowerPoint Presentation</vt:lpstr>
      <vt:lpstr> Statement of Net Position </vt:lpstr>
      <vt:lpstr>DESIGNATED CASH BALANCE</vt:lpstr>
      <vt:lpstr>PowerPoint Presentation</vt:lpstr>
      <vt:lpstr>Income Statement </vt:lpstr>
      <vt:lpstr>PowerPoint Presentation</vt:lpstr>
      <vt:lpstr>Designated cash </vt:lpstr>
      <vt:lpstr>Departmental  PERFORMANCE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Departmental  staffing update</vt:lpstr>
      <vt:lpstr>Staffing Updates</vt:lpstr>
      <vt:lpstr>Staffing Updates</vt:lpstr>
      <vt:lpstr>Staffing Updates</vt:lpstr>
      <vt:lpstr>CAPITAL IMPROVEMENT PROJECT UPDATE  </vt:lpstr>
      <vt:lpstr>Accella &amp; Electronic submittal process </vt:lpstr>
      <vt:lpstr>Operation Funding Request </vt:lpstr>
      <vt:lpstr>Economic Outlook</vt:lpstr>
      <vt:lpstr>Proposed items  for future agenda</vt:lpstr>
      <vt:lpstr>Set next committee meeting </vt:lpstr>
      <vt:lpstr>Public comment</vt:lpstr>
      <vt:lpstr>Adjourn meeting</vt:lpstr>
    </vt:vector>
  </TitlesOfParts>
  <Company>Clark County,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Amara Vigil</dc:creator>
  <cp:lastModifiedBy>Theresa Atimalala</cp:lastModifiedBy>
  <cp:revision>376</cp:revision>
  <cp:lastPrinted>2022-05-09T15:40:43Z</cp:lastPrinted>
  <dcterms:created xsi:type="dcterms:W3CDTF">2019-02-04T19:10:39Z</dcterms:created>
  <dcterms:modified xsi:type="dcterms:W3CDTF">2022-11-07T21:35:55Z</dcterms:modified>
</cp:coreProperties>
</file>